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127" Type="http://schemas.openxmlformats.org/officeDocument/2006/relationships/slide" Target="slides/slide122.xml"/><Relationship Id="rId126" Type="http://schemas.openxmlformats.org/officeDocument/2006/relationships/slide" Target="slides/slide121.xml"/><Relationship Id="rId26" Type="http://schemas.openxmlformats.org/officeDocument/2006/relationships/slide" Target="slides/slide21.xml"/><Relationship Id="rId121" Type="http://schemas.openxmlformats.org/officeDocument/2006/relationships/slide" Target="slides/slide116.xml"/><Relationship Id="rId25" Type="http://schemas.openxmlformats.org/officeDocument/2006/relationships/slide" Target="slides/slide20.xml"/><Relationship Id="rId120" Type="http://schemas.openxmlformats.org/officeDocument/2006/relationships/slide" Target="slides/slide115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125" Type="http://schemas.openxmlformats.org/officeDocument/2006/relationships/slide" Target="slides/slide120.xml"/><Relationship Id="rId29" Type="http://schemas.openxmlformats.org/officeDocument/2006/relationships/slide" Target="slides/slide24.xml"/><Relationship Id="rId124" Type="http://schemas.openxmlformats.org/officeDocument/2006/relationships/slide" Target="slides/slide119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9" Type="http://schemas.openxmlformats.org/officeDocument/2006/relationships/slide" Target="slides/slide114.xml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slide" Target="slides/slide109.xml"/><Relationship Id="rId18" Type="http://schemas.openxmlformats.org/officeDocument/2006/relationships/slide" Target="slides/slide13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131" Type="http://schemas.openxmlformats.org/officeDocument/2006/relationships/slide" Target="slides/slide126.xml"/><Relationship Id="rId130" Type="http://schemas.openxmlformats.org/officeDocument/2006/relationships/slide" Target="slides/slide12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0558cbdc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c0558cbdc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c0558cbdcf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2c0558cbdcf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c0558cbdcf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2c0558cbdcf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c0558cbdcf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2c0558cbdcf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c0558cbdcf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2c0558cbdcf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c0558cbdcf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2c0558cbdcf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c0558cbdcf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2c0558cbdcf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c0558cbdcf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2c0558cbdcf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c0558cbdcf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2c0558cbdcf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2c4fafd02d7_1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2c4fafd02d7_1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2c4fafd02d7_1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2c4fafd02d7_1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0558cbdc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0558cbdc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2c0558cbdcf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2c0558cbdcf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c0558cbdcf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2c0558cbdcf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2c0558cbdcf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2c0558cbdcf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c0558cbdcf_0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2c0558cbdcf_0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c0558cbdcf_0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2c0558cbdcf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2c0558cbdcf_0_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2c0558cbdcf_0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2c0558cbdcf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2c0558cbdcf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2c0558cbdcf_0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2c0558cbdcf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2c0558cbdcf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2c0558cbdcf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2c0558cbdcf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2c0558cbdcf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0558cbdc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c0558cbdc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c0558cbdcf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2c0558cbdcf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2c0558cbdcf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2c0558cbdcf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2c0558cbdcf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2c0558cbdcf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2c0558cbdcf_0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2c0558cbdcf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c0558cbdcf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2c0558cbdcf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2c0558cbdcf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2c0558cbdcf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c0558cbdcf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2c0558cbdcf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0558cbdc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c0558cbdc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0558cbdc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c0558cbdc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0558cbdc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c0558cbdc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0558cbdc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c0558cbdc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0558cbdc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c0558cbdc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0558cbdc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c0558cbdc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0558cbdc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0558cbdc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71c6915b7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c71c6915b7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0558cbdc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c0558cbdc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0558cbdc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c0558cbdc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0558cbdc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c0558cbdc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c71c6915b7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c71c6915b7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0558cbdc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c0558cbdc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c0558cbdcf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c0558cbdcf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c0558cbdc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c0558cbdc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c0558cbdc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c0558cbdc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c0558cbdcf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c0558cbdc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c0558cbdcf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c0558cbdc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0558cbdc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c0558cbdc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c0558cbdcf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c0558cbdcf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c0558cbdcf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c0558cbdcf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c0558cbdcf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c0558cbdcf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c0558cbdcf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c0558cbdc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c0558cbdc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c0558cbdc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c0558cbdcf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c0558cbdcf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c0558cbdcf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c0558cbdcf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c0558cbdcf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c0558cbdcf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c0558cbdcf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c0558cbdcf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c0558cbdc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c0558cbdc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0558cbdc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0558cbdc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c0558cbdcf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c0558cbdcf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c0558cbdcf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c0558cbdcf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c0558cbdcf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c0558cbdcf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c0558cbdcf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c0558cbdcf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c71c6915b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c71c6915b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c0558cbdcf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c0558cbdcf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c0558cbdcf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c0558cbdcf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c0558cbdcf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c0558cbdcf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c0558cbdcf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c0558cbdcf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c0558cbdcf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c0558cbdcf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0558cbdc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0558cbdc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c0558cbdcf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c0558cbdcf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c0558cbdcf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c0558cbdcf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c0558cbdcf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c0558cbdcf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c0558cbdcf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c0558cbdcf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c0558cbdcf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c0558cbdcf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c0558cbdcf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c0558cbdcf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c71c6915b7_5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c71c6915b7_5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c0558cbdcf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c0558cbdcf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c0558cbdcf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c0558cbdcf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c0558cbdcf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c0558cbdcf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0558cbdc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c0558cbdc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c0558cbdcf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c0558cbdcf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c0558cbdcf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c0558cbdcf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c0558cbdcf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c0558cbdcf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c0558cbdcf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c0558cbdcf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c4fafd02d7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c4fafd02d7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c0558cbdcf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c0558cbdcf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c0558cbdcf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c0558cbdcf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c0558cbdcf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c0558cbdcf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c0558cbdcf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c0558cbdcf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c0558cbdcf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2c0558cbdcf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0558cbdc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0558cbdc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c0558cbdcf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c0558cbdcf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c0558cbdcf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c0558cbdcf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c0558cbdcf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c0558cbdcf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c0558cbdcf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c0558cbdcf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c0558cbdcf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c0558cbdcf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c0558cbdcf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c0558cbdcf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c0558cbdcf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c0558cbdcf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c0558cbdcf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c0558cbdcf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c0558cbdcf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c0558cbdcf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c0558cbdcf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c0558cbdcf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0558cbdc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0558cbdc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c0558cbdcf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c0558cbdcf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c0558cbdcf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c0558cbdcf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c0558cbdcf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2c0558cbdcf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c0558cbdcf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c0558cbdcf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c0558cbdcf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c0558cbdcf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c0558cbdcf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c0558cbdcf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c0558cbdcf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c0558cbdcf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c0558cbdcf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2c0558cbdcf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c0558cbdcf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2c0558cbdcf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c0558cbdcf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2c0558cbdcf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0558cbdc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c0558cbdc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c0558cbdcf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2c0558cbdcf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c0558cbdcf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c0558cbdcf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2c0558cbdcf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2c0558cbdcf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c0558cbdcf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c0558cbdcf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c0558cbdcf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c0558cbdcf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c0558cbdcf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2c0558cbdcf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c0558cbdcf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2c0558cbdcf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c0558cbdcf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2c0558cbdcf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c0558cbdcf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2c0558cbdcf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c0558cbdcf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2c0558cbdcf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6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24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26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23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25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28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POINTIS</a:t>
            </a:r>
            <a:endParaRPr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797175"/>
            <a:ext cx="8520600" cy="16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Genome Annotation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Principles of Genetics</a:t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Spring 2024</a:t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9 (Forward)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Glimmer and GeneMark agree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SSC: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Start: 3460 at ATG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Stop: 3867 at TGA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SO: Best score (-4.109)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Agree/Disagree: Agree with 3460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CP: CP preserved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Gap: 4 bp overlap with gene 8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LO: Longest ORF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ST: Start found and called in 5/5 of AP2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BLAST on NCBI: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Function: 92% match with potential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Hypothetical Protein; (HHPred)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750" y="1438148"/>
            <a:ext cx="5601649" cy="9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850" y="3724524"/>
            <a:ext cx="4340800" cy="123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#97/99 (Reverse)</a:t>
            </a:r>
            <a:endParaRPr/>
          </a:p>
        </p:txBody>
      </p:sp>
      <p:sp>
        <p:nvSpPr>
          <p:cNvPr id="679" name="Google Shape;679;p112"/>
          <p:cNvSpPr txBox="1"/>
          <p:nvPr>
            <p:ph idx="1" type="body"/>
          </p:nvPr>
        </p:nvSpPr>
        <p:spPr>
          <a:xfrm>
            <a:off x="311700" y="1152475"/>
            <a:ext cx="8520600" cy="37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572"/>
              <a:buFont typeface="Arial"/>
              <a:buNone/>
            </a:pPr>
            <a:r>
              <a:rPr lang="en" sz="4139"/>
              <a:t>SSC:60204 - 59293</a:t>
            </a:r>
            <a:endParaRPr sz="413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572"/>
              <a:buFont typeface="Arial"/>
              <a:buNone/>
            </a:pPr>
            <a:r>
              <a:rPr lang="en" sz="4139"/>
              <a:t>SO: -2.236</a:t>
            </a:r>
            <a:endParaRPr sz="413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572"/>
              <a:buFont typeface="Arial"/>
              <a:buNone/>
            </a:pPr>
            <a:r>
              <a:rPr lang="en" sz="4139"/>
              <a:t>GM&amp;G: Agree</a:t>
            </a:r>
            <a:endParaRPr sz="413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572"/>
              <a:buFont typeface="Arial"/>
              <a:buNone/>
            </a:pPr>
            <a:r>
              <a:rPr lang="en" sz="4139"/>
              <a:t>CP: Covers</a:t>
            </a:r>
            <a:endParaRPr sz="413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572"/>
              <a:buFont typeface="Arial"/>
              <a:buNone/>
            </a:pPr>
            <a:r>
              <a:rPr lang="en" sz="4139"/>
              <a:t>GAP: Gap of 36 with gene 98</a:t>
            </a:r>
            <a:endParaRPr sz="413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572"/>
              <a:buFont typeface="Arial"/>
              <a:buNone/>
            </a:pPr>
            <a:r>
              <a:rPr lang="en" sz="4139"/>
              <a:t>LO: 912 longest ORF</a:t>
            </a:r>
            <a:endParaRPr sz="413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572"/>
              <a:buFont typeface="Arial"/>
              <a:buNone/>
            </a:pPr>
            <a:r>
              <a:rPr lang="en" sz="4139"/>
              <a:t>ST: 6/6 called start 1 100%</a:t>
            </a:r>
            <a:endParaRPr sz="413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572"/>
              <a:buFont typeface="Arial"/>
              <a:buNone/>
            </a:pPr>
            <a:r>
              <a:rPr lang="en" sz="4139"/>
              <a:t>BLAST: high probability "hypothetical protein"</a:t>
            </a:r>
            <a:endParaRPr sz="413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572"/>
              <a:buFont typeface="Arial"/>
              <a:buNone/>
            </a:pPr>
            <a:r>
              <a:rPr lang="en" sz="4139"/>
              <a:t>FUNCTION: N/A</a:t>
            </a:r>
            <a:endParaRPr sz="413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#98/100 (Reverse)</a:t>
            </a:r>
            <a:endParaRPr/>
          </a:p>
        </p:txBody>
      </p:sp>
      <p:sp>
        <p:nvSpPr>
          <p:cNvPr id="685" name="Google Shape;685;p113"/>
          <p:cNvSpPr txBox="1"/>
          <p:nvPr>
            <p:ph idx="1" type="body"/>
          </p:nvPr>
        </p:nvSpPr>
        <p:spPr>
          <a:xfrm>
            <a:off x="311700" y="1017725"/>
            <a:ext cx="8520600" cy="3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SSC: 60486 - 60241</a:t>
            </a:r>
            <a:endParaRPr sz="16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SO: -3.298</a:t>
            </a:r>
            <a:endParaRPr sz="16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GM&amp;G: Agree</a:t>
            </a:r>
            <a:endParaRPr sz="16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CP: Covers</a:t>
            </a:r>
            <a:endParaRPr sz="16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GAP: Overlap of 8</a:t>
            </a:r>
            <a:endParaRPr sz="16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LO: 246 (3/5 longest)</a:t>
            </a:r>
            <a:endParaRPr sz="16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ST: 6/6 called start 8 100%</a:t>
            </a:r>
            <a:endParaRPr sz="16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BLAST: high probability "hypothetical protein"</a:t>
            </a:r>
            <a:endParaRPr sz="16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FUNCTION: N/A</a:t>
            </a:r>
            <a:endParaRPr sz="160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#99/101 (Reverse)</a:t>
            </a:r>
            <a:endParaRPr/>
          </a:p>
        </p:txBody>
      </p:sp>
      <p:sp>
        <p:nvSpPr>
          <p:cNvPr id="691" name="Google Shape;691;p1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60679 - 60479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-4.778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Overlap of 17 with gene 100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201 (4/6 longest)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5/8 called start 10 80%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"hypothetical protein"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According to HHpred, 63.46% probability to 3W6K_B (ScpB; </a:t>
            </a:r>
            <a:r>
              <a:rPr lang="en"/>
              <a:t>regulatory subcomplex, SMC, winged HTH)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#100/102 (Reverse)</a:t>
            </a:r>
            <a:endParaRPr/>
          </a:p>
        </p:txBody>
      </p:sp>
      <p:sp>
        <p:nvSpPr>
          <p:cNvPr id="697" name="Google Shape;697;p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61313 - 60663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-4.197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Overlap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Gap of 123 with gene 101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651 longest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6/6 called start 1 100%; Found and called in 5/5 of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"hypothetical </a:t>
            </a:r>
            <a:r>
              <a:rPr lang="en"/>
              <a:t>protein</a:t>
            </a:r>
            <a:r>
              <a:rPr lang="en"/>
              <a:t>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According to HHpred, no good match</a:t>
            </a:r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#101/103 (Reverse)</a:t>
            </a:r>
            <a:endParaRPr/>
          </a:p>
        </p:txBody>
      </p:sp>
      <p:sp>
        <p:nvSpPr>
          <p:cNvPr id="703" name="Google Shape;703;p116"/>
          <p:cNvSpPr txBox="1"/>
          <p:nvPr>
            <p:ph idx="1" type="body"/>
          </p:nvPr>
        </p:nvSpPr>
        <p:spPr>
          <a:xfrm>
            <a:off x="311700" y="1152475"/>
            <a:ext cx="8520600" cy="38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61691 ATG or 61694 GTG - 61434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-4.437 for 61691, better score; -5.407 of 61694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Disagree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Overlap of 4 for 61694, 1 for 61696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258 (5/9 longest) for 61691, 261 for61694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4/22 called 50%; Autostart of 61694 called only in Pointis, other 4 of AP2 choose different start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of “hypothetical protein”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Pick 61694 due to functionality of this start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#102/104 (Reverse)</a:t>
            </a:r>
            <a:endParaRPr/>
          </a:p>
        </p:txBody>
      </p:sp>
      <p:sp>
        <p:nvSpPr>
          <p:cNvPr id="709" name="Google Shape;709;p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62362 - 61691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-5.474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66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672 the longest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9/9 called 100%; Found and called in 5/5 of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"hypothetical protein"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According to HHpred, 60.47% probability to 5LG9_A (uncharacterized protein)</a:t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#103/105 (Reverse)</a:t>
            </a:r>
            <a:endParaRPr/>
          </a:p>
        </p:txBody>
      </p:sp>
      <p:sp>
        <p:nvSpPr>
          <p:cNvPr id="715" name="Google Shape;715;p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62815 - 62429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-4.481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Overlap of 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387 (3/8 longest)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5/8 called 80%; Found and called in ⅘ of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“Hypothetical protein”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Hypothetical protein</a:t>
            </a:r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#104/106 (Reverse)</a:t>
            </a:r>
            <a:endParaRPr/>
          </a:p>
        </p:txBody>
      </p:sp>
      <p:sp>
        <p:nvSpPr>
          <p:cNvPr id="721" name="Google Shape;721;p1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63645 - 62812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-3.365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2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834 (2/9 longest)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6/6 called 100%; Found and called in 5/5 of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"hypothetical protein"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According to HHpred, no high probability </a:t>
            </a:r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FFFF00"/>
                </a:highlight>
              </a:rPr>
              <a:t>Potential Gene </a:t>
            </a:r>
            <a:r>
              <a:rPr lang="en">
                <a:solidFill>
                  <a:srgbClr val="FF0000"/>
                </a:solidFill>
              </a:rPr>
              <a:t>(Reverse) also 104/107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27" name="Google Shape;727;p1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(64037 GTG-63576)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-6.225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Not in DNA master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CP: Has coding potential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Many with potential forward gene, possibly with genes 104 and 105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longest (171)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Not in starterator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</a:t>
            </a: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21"/>
          <p:cNvSpPr txBox="1"/>
          <p:nvPr>
            <p:ph type="title"/>
          </p:nvPr>
        </p:nvSpPr>
        <p:spPr>
          <a:xfrm>
            <a:off x="311700" y="472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FFFF00"/>
                </a:highlight>
              </a:rPr>
              <a:t>Gene </a:t>
            </a:r>
            <a:r>
              <a:rPr lang="en">
                <a:solidFill>
                  <a:srgbClr val="FF0000"/>
                </a:solidFill>
              </a:rPr>
              <a:t>(Forward) 105/108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33" name="Google Shape;733;p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SSC: 63648 ATG to 63959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-3.626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Not in DNA master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Has coding potential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2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LO: Longest, 312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Also called in Pureglobe5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hypothetical protein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10 (Forward)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Glimmer calls this a gene, GeneMark does not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Start: 3997 at ATG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Stop: 4125 at TAA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Best score (-4.589)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Agree with 3997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All CP contained within chosen sequence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129 nucleotide gap between previous gene and start 3997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Longest ORF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Found and called in 5/5 of AP2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 on NCBI: 100% identity with membrane protein of Odyssey395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 hypothetical protein</a:t>
            </a:r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#105/109 (Reverse)</a:t>
            </a:r>
            <a:endParaRPr/>
          </a:p>
        </p:txBody>
      </p:sp>
      <p:sp>
        <p:nvSpPr>
          <p:cNvPr id="739" name="Google Shape;739;p1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63964 - 63836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-5.155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CP: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Overlap of 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129 (4/9 longest)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ST:Found and called in 5/5 of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</a:t>
            </a:r>
            <a:r>
              <a:rPr lang="en"/>
              <a:t>probability</a:t>
            </a:r>
            <a:r>
              <a:rPr lang="en"/>
              <a:t> "hypothetical protein"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According to HHpred, no good match</a:t>
            </a:r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#106/110 (Reverse)</a:t>
            </a:r>
            <a:endParaRPr/>
          </a:p>
        </p:txBody>
      </p:sp>
      <p:sp>
        <p:nvSpPr>
          <p:cNvPr id="745" name="Google Shape;745;p1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64074 - 63961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-5.541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Overlap of 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114 longest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Found and called in 5/5 of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"hypothetical protein"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</a:t>
            </a:r>
            <a:r>
              <a:rPr lang="en"/>
              <a:t>According to HHpred, no good match</a:t>
            </a:r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#107/111 (Reverse)</a:t>
            </a:r>
            <a:endParaRPr/>
          </a:p>
        </p:txBody>
      </p:sp>
      <p:sp>
        <p:nvSpPr>
          <p:cNvPr id="751" name="Google Shape;751;p124"/>
          <p:cNvSpPr txBox="1"/>
          <p:nvPr>
            <p:ph idx="1" type="body"/>
          </p:nvPr>
        </p:nvSpPr>
        <p:spPr>
          <a:xfrm>
            <a:off x="347850" y="1161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64172 - 64071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-3.812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Overlap of 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102 (3/5 longest)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</a:t>
            </a:r>
            <a:r>
              <a:rPr lang="en"/>
              <a:t>Found and called in 4/4 of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"hypothetical protein"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According to HHpred, no good match</a:t>
            </a:r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#108/112 (Reverse)</a:t>
            </a:r>
            <a:endParaRPr/>
          </a:p>
        </p:txBody>
      </p:sp>
      <p:sp>
        <p:nvSpPr>
          <p:cNvPr id="757" name="Google Shape;757;p125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64432 - 64172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-2.297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36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261 (2/9 longest)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Found and called in ⅘ of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"hypothetical protein" or "membrane protein"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n/a</a:t>
            </a:r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#109/113 (Reverse)</a:t>
            </a:r>
            <a:endParaRPr/>
          </a:p>
        </p:txBody>
      </p:sp>
      <p:sp>
        <p:nvSpPr>
          <p:cNvPr id="763" name="Google Shape;763;p1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64588 ATG - 64469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-3.791 Best score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Overlap of 4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120 longest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Found and called in 5/5 of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"hypothetical protein"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According to HHpred, sno good match with known protein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Agree with 64588</a:t>
            </a:r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#110-114 (Reverse)</a:t>
            </a:r>
            <a:endParaRPr/>
          </a:p>
        </p:txBody>
      </p:sp>
      <p:sp>
        <p:nvSpPr>
          <p:cNvPr id="769" name="Google Shape;769;p1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64830 ATG - 64585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-3.298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45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246 longest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5/5 called 100%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"hypothetical protein", 100% </a:t>
            </a:r>
            <a:r>
              <a:rPr lang="en"/>
              <a:t>similar</a:t>
            </a:r>
            <a:r>
              <a:rPr lang="en"/>
              <a:t> to Odyssey, 98% to Beagle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According to HHpred, no good match)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 with 64830</a:t>
            </a:r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#111-115 (Reverse)</a:t>
            </a:r>
            <a:endParaRPr/>
          </a:p>
        </p:txBody>
      </p:sp>
      <p:sp>
        <p:nvSpPr>
          <p:cNvPr id="775" name="Google Shape;775;p1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65046 GTG - 64876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-5.621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Overlap 4 with 112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171 longest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Found and called in ⅘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"hypothetical </a:t>
            </a:r>
            <a:r>
              <a:rPr lang="en"/>
              <a:t>protein</a:t>
            </a:r>
            <a:r>
              <a:rPr lang="en"/>
              <a:t>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unknown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 with 65046</a:t>
            </a:r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#112-116 (Reverse)</a:t>
            </a:r>
            <a:endParaRPr/>
          </a:p>
        </p:txBody>
      </p:sp>
      <p:sp>
        <p:nvSpPr>
          <p:cNvPr id="781" name="Google Shape;781;p1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65324 ATG - 65043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-2.395, best score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78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282 longest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4/5 in AP2 called 100%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"hypothetical protein"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n/a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 with 65324</a:t>
            </a:r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#113/117 (Reverse)</a:t>
            </a:r>
            <a:endParaRPr/>
          </a:p>
        </p:txBody>
      </p:sp>
      <p:sp>
        <p:nvSpPr>
          <p:cNvPr id="787" name="Google Shape;787;p130"/>
          <p:cNvSpPr txBox="1"/>
          <p:nvPr>
            <p:ph idx="1" type="body"/>
          </p:nvPr>
        </p:nvSpPr>
        <p:spPr>
          <a:xfrm>
            <a:off x="311700" y="1152475"/>
            <a:ext cx="8520600" cy="38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65630 ATG - 65403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-3.086, best score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 147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228 longest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Found and called in ⅗ of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"hypothetical protein"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N/A; Agree with 65630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#114/118 (Reverse)</a:t>
            </a:r>
            <a:endParaRPr/>
          </a:p>
        </p:txBody>
      </p:sp>
      <p:sp>
        <p:nvSpPr>
          <p:cNvPr id="793" name="Google Shape;793;p131"/>
          <p:cNvSpPr txBox="1"/>
          <p:nvPr>
            <p:ph idx="1" type="body"/>
          </p:nvPr>
        </p:nvSpPr>
        <p:spPr>
          <a:xfrm>
            <a:off x="311700" y="1152475"/>
            <a:ext cx="8520600" cy="38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66158 ATG or 66251 ATG- 65778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-2.236, best score for 66158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Disagree with Genemark start 66158, </a:t>
            </a:r>
            <a:r>
              <a:rPr lang="en"/>
              <a:t>choose</a:t>
            </a:r>
            <a:r>
              <a:rPr lang="en"/>
              <a:t> Glimmer picks 66251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4 bp overlap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381 (2/8 longest) for 66158; 66251 has longest ORF (474)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66251 Called in 4/5 in AP2- Odyssey chose different start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"hypothetical protein"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N/A; autostart (66251) has only a 51% match in HHPred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highlight>
                  <a:srgbClr val="FFFF00"/>
                </a:highlight>
              </a:rPr>
              <a:t>Pick 66251 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11 (Forward)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Glimmer and GeneMark agree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Start: 4125 at ATG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Stop: 4280 at TGA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Best score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Agree with 4125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4125 is only start that preserves all CP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1 bp overlap with gene 10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Longest ORF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Found and called in 5/5 of AP2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 on NCBI: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 Hyp Prot</a:t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800" y="3984380"/>
            <a:ext cx="5580401" cy="5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115/119</a:t>
            </a:r>
            <a:endParaRPr/>
          </a:p>
        </p:txBody>
      </p:sp>
      <p:sp>
        <p:nvSpPr>
          <p:cNvPr id="799" name="Google Shape;799;p132"/>
          <p:cNvSpPr txBox="1"/>
          <p:nvPr>
            <p:ph idx="1" type="body"/>
          </p:nvPr>
        </p:nvSpPr>
        <p:spPr>
          <a:xfrm>
            <a:off x="311700" y="1152475"/>
            <a:ext cx="8520600" cy="37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Start 66436 ATG, stop 66248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SO: Best score, -3.756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Not called by GeneMark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Doesn’t appear to be any coding potential; </a:t>
            </a:r>
            <a:r>
              <a:rPr lang="en">
                <a:highlight>
                  <a:srgbClr val="FFFF00"/>
                </a:highlight>
              </a:rPr>
              <a:t>may not be a gene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1 bp overlap with gene 116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Not longest, 189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Found and called in ⅘ of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of “hypothetical protein”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n/a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 with 66436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#116/120</a:t>
            </a:r>
            <a:endParaRPr/>
          </a:p>
        </p:txBody>
      </p:sp>
      <p:sp>
        <p:nvSpPr>
          <p:cNvPr id="805" name="Google Shape;805;p133"/>
          <p:cNvSpPr txBox="1"/>
          <p:nvPr>
            <p:ph idx="1" type="body"/>
          </p:nvPr>
        </p:nvSpPr>
        <p:spPr>
          <a:xfrm>
            <a:off x="311700" y="1152475"/>
            <a:ext cx="8520600" cy="38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Start (66600 ATG), stop (66437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Best score -3.306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not called by genemark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minimal to no coding potential;</a:t>
            </a:r>
            <a:r>
              <a:rPr lang="en">
                <a:highlight>
                  <a:srgbClr val="FFFF00"/>
                </a:highlight>
              </a:rPr>
              <a:t> might not be a gene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Overlap 11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Not longest, but is 165 nucleotides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Found and called in 5/5 of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“hypothetical protein”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n/a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 with 66600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#117/121 reverse</a:t>
            </a:r>
            <a:endParaRPr/>
          </a:p>
        </p:txBody>
      </p:sp>
      <p:sp>
        <p:nvSpPr>
          <p:cNvPr id="811" name="Google Shape;811;p134"/>
          <p:cNvSpPr txBox="1"/>
          <p:nvPr>
            <p:ph idx="1" type="body"/>
          </p:nvPr>
        </p:nvSpPr>
        <p:spPr>
          <a:xfrm>
            <a:off x="311700" y="1152475"/>
            <a:ext cx="8520600" cy="3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</a:t>
            </a:r>
            <a:r>
              <a:rPr b="1" lang="en"/>
              <a:t>Start: </a:t>
            </a:r>
            <a:r>
              <a:rPr lang="en"/>
              <a:t>66769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</a:t>
            </a:r>
            <a:r>
              <a:rPr b="1" lang="en"/>
              <a:t>Stop:</a:t>
            </a:r>
            <a:r>
              <a:rPr lang="en"/>
              <a:t> 66590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</a:t>
            </a:r>
            <a:r>
              <a:rPr b="1" lang="en"/>
              <a:t>Score</a:t>
            </a:r>
            <a:r>
              <a:rPr lang="en"/>
              <a:t>: -2.940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Within potential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32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</a:t>
            </a:r>
            <a:r>
              <a:rPr b="1" lang="en"/>
              <a:t>ORF Length:</a:t>
            </a:r>
            <a:r>
              <a:rPr lang="en"/>
              <a:t> 180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Found and called in 4/5 of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hypothetical protein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no match on HHPred</a:t>
            </a:r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#118/122</a:t>
            </a:r>
            <a:endParaRPr/>
          </a:p>
        </p:txBody>
      </p:sp>
      <p:sp>
        <p:nvSpPr>
          <p:cNvPr id="817" name="Google Shape;817;p135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</a:t>
            </a:r>
            <a:r>
              <a:rPr b="1" lang="en"/>
              <a:t>Start:</a:t>
            </a:r>
            <a:r>
              <a:rPr lang="en"/>
              <a:t> 66939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/>
              <a:t>	Stop:</a:t>
            </a:r>
            <a:r>
              <a:rPr lang="en"/>
              <a:t> 66802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</a:t>
            </a:r>
            <a:r>
              <a:rPr b="1" lang="en"/>
              <a:t>Score: </a:t>
            </a:r>
            <a:r>
              <a:rPr lang="en"/>
              <a:t>-4,669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Within potential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80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 </a:t>
            </a:r>
            <a:r>
              <a:rPr b="1" lang="en"/>
              <a:t>ORF Length: </a:t>
            </a:r>
            <a:r>
              <a:rPr lang="en"/>
              <a:t>216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Found and called in 5/5 of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hypothetical protein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71190"/>
              <a:buFont typeface="Arial"/>
              <a:buNone/>
            </a:pPr>
            <a:r>
              <a:rPr lang="en"/>
              <a:t>FUNCTION: n/a</a:t>
            </a:r>
            <a:endParaRPr sz="1545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#119/123</a:t>
            </a:r>
            <a:endParaRPr/>
          </a:p>
        </p:txBody>
      </p:sp>
      <p:sp>
        <p:nvSpPr>
          <p:cNvPr id="823" name="Google Shape;823;p136"/>
          <p:cNvSpPr txBox="1"/>
          <p:nvPr>
            <p:ph idx="1" type="body"/>
          </p:nvPr>
        </p:nvSpPr>
        <p:spPr>
          <a:xfrm>
            <a:off x="311700" y="1152475"/>
            <a:ext cx="8520600" cy="3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</a:t>
            </a:r>
            <a:r>
              <a:rPr b="1" lang="en"/>
              <a:t>Start: </a:t>
            </a:r>
            <a:r>
              <a:rPr lang="en"/>
              <a:t>67295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</a:t>
            </a:r>
            <a:r>
              <a:rPr b="1" lang="en"/>
              <a:t>Stop:</a:t>
            </a:r>
            <a:r>
              <a:rPr lang="en"/>
              <a:t> 67017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</a:t>
            </a:r>
            <a:r>
              <a:rPr b="1" lang="en"/>
              <a:t>Score:</a:t>
            </a:r>
            <a:r>
              <a:rPr lang="en"/>
              <a:t> -2.236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CP:Within potential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56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longest </a:t>
            </a:r>
            <a:r>
              <a:rPr b="1" lang="en"/>
              <a:t>ORF Length: </a:t>
            </a:r>
            <a:r>
              <a:rPr lang="en"/>
              <a:t>279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Found and called in ⅘ of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hypothetical protein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n/a</a:t>
            </a:r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#120/124 reverse</a:t>
            </a:r>
            <a:endParaRPr/>
          </a:p>
        </p:txBody>
      </p:sp>
      <p:sp>
        <p:nvSpPr>
          <p:cNvPr id="829" name="Google Shape;829;p137"/>
          <p:cNvSpPr txBox="1"/>
          <p:nvPr>
            <p:ph idx="1" type="body"/>
          </p:nvPr>
        </p:nvSpPr>
        <p:spPr>
          <a:xfrm>
            <a:off x="311700" y="1152475"/>
            <a:ext cx="8520600" cy="38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/>
              <a:t>Start: </a:t>
            </a:r>
            <a:r>
              <a:rPr lang="en"/>
              <a:t>67624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</a:t>
            </a:r>
            <a:r>
              <a:rPr b="1" lang="en"/>
              <a:t>Stop:</a:t>
            </a:r>
            <a:r>
              <a:rPr lang="en"/>
              <a:t> 67352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</a:t>
            </a:r>
            <a:r>
              <a:rPr b="1" lang="en"/>
              <a:t>Score: </a:t>
            </a:r>
            <a:r>
              <a:rPr lang="en"/>
              <a:t>-2.133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</a:t>
            </a:r>
            <a:r>
              <a:rPr b="1" lang="en"/>
              <a:t>Disagree with geneMark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Within potential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</a:t>
            </a:r>
            <a:r>
              <a:rPr b="1" lang="en"/>
              <a:t>292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</a:t>
            </a:r>
            <a:r>
              <a:rPr b="1" lang="en"/>
              <a:t>ORF Length:</a:t>
            </a:r>
            <a:r>
              <a:rPr lang="en"/>
              <a:t> 273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Found and called in 5/5 of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hypothetical protein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n/a</a:t>
            </a:r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#121/125</a:t>
            </a:r>
            <a:endParaRPr/>
          </a:p>
        </p:txBody>
      </p:sp>
      <p:sp>
        <p:nvSpPr>
          <p:cNvPr id="835" name="Google Shape;835;p138"/>
          <p:cNvSpPr txBox="1"/>
          <p:nvPr>
            <p:ph idx="1" type="body"/>
          </p:nvPr>
        </p:nvSpPr>
        <p:spPr>
          <a:xfrm>
            <a:off x="311700" y="1152475"/>
            <a:ext cx="8520600" cy="38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</a:t>
            </a:r>
            <a:r>
              <a:rPr b="1" lang="en"/>
              <a:t>Start: </a:t>
            </a:r>
            <a:r>
              <a:rPr lang="en"/>
              <a:t>68771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/>
              <a:t>	Stop: </a:t>
            </a:r>
            <a:r>
              <a:rPr lang="en"/>
              <a:t>67917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</a:t>
            </a:r>
            <a:r>
              <a:rPr b="1" lang="en"/>
              <a:t>Score:</a:t>
            </a:r>
            <a:r>
              <a:rPr lang="en"/>
              <a:t> -2.297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</a:t>
            </a:r>
            <a:r>
              <a:rPr b="1" lang="en"/>
              <a:t>Disagree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Within potential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40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</a:t>
            </a:r>
            <a:r>
              <a:rPr b="1" lang="en"/>
              <a:t>ORF Length: </a:t>
            </a:r>
            <a:r>
              <a:rPr lang="en"/>
              <a:t>855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Found and called in ⅘ of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hypothetical protein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n/a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12 (Forward)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Glimmer and GeneMark agree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Start: 4277 at GTG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Stop: 4525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4277 score = -5.071. Second best score. Only start with Z-Score 2 &gt;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Agree with 4277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4277 preserves all CP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4 bp overlap with gene 11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Longest ORF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Found and called in 5/5 of AP2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 on NCBI: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</a:t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250" y="3736800"/>
            <a:ext cx="6412926" cy="7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13 (Forward)</a:t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Glimmer and GeneMark agree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Start: 4522 at ATG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Stop: 4728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Best score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Agree with 4522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All CP preserved with 4522 start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4 bp overlap with gene 12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Longest ORF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Found and called in ⅗ of AP2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 on NCBI: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</a:t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2275" y="3774925"/>
            <a:ext cx="5849600" cy="61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14 (Forward)</a:t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Glimmer and GeneMark agree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Start: 4725 at ATG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Stop: 4898 at TGA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Best score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Agree with 4725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All CP preserved in sequence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4 bp overlap with gene 13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174 ORF. Longest without excessive overlap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Called in ⅗ of AP2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 on NCBI: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</a:t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9075" y="3879127"/>
            <a:ext cx="6490849" cy="6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15 (Forward)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Glimmer and GeneMark agree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Start: 4895 at ATG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Stop: 5476 at TGA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4895 score = -3.945 second best score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Agree with 4895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All CP preserved in sequence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4 bp overlap with gene 14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Longest ORF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Found and called in 5/5 of AP2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 on NCBI: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 ParB protein</a:t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7450" y="816025"/>
            <a:ext cx="5757449" cy="11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2975" y="2444200"/>
            <a:ext cx="4203501" cy="258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16 (Forward)</a:t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Glimmer and GeneMark agree to start of 5476 (start ATG)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But- suggested start at 5473 (Start GTG)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SSC: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Start: 5476 or 5473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Stop: 5715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SO: 5473 has better score than 5476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Agree/Disagree: Disagree- pick 5473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CP: All CP preserved in chosen sequence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Gap: 1 or 4 bp overlap with gene 15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LO: 5473 has longer ORF than 5476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ST: Start 5476 is chosen by 3 other members of AP2, but Beagle has a different manual annotation start site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BLAST on NCBI: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Function: Hypoth protein</a:t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6350" y="4049125"/>
            <a:ext cx="5577648" cy="8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17 (Forward)</a:t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213500" y="956075"/>
            <a:ext cx="8520600" cy="33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Glimmer and GeneMark agree of start at 5700 (start ATG)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But- suggested start of 5712 (start ATG)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SSC: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Start: 5700 or 5712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Stop: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SO: 5712 has best score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Agree/Disagree: Disagree- pick 5712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CP: Some CP lost with 5712 start.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Gap: 15 or 4 bp overlap with gene 16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LO: 5700 has longest ORF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ST: Start 5700 chosen by 2 others in AP2 (MellowYellow &amp; Odyssey), but the other 2 choose a different start site (Beagle &amp; Pureglobe5)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BLAST on NCBI: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Function: Hypoth protein</a:t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8450" y="3881150"/>
            <a:ext cx="6090500" cy="6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18 (Forward)</a:t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Glimmer and GeneMark agree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SSC: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Start: 5785 at ATG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Stop: 6303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SO: Best score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Agree/Disagree: Agree with 5785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CP: All CP preserved w/ selected start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Gap: 13 bp overlap with gene 17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LO: Longest ORF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ST: Found and called in 5/5 of AP2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BLAST on NCBI: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Function: Potentially terminase small subunit (Pureglobe) or helix-turn-helix DNA binding domain protein (Odyssey) or DNA binding protein (Beagle) - (Phamerator) </a:t>
            </a: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5485" y="730874"/>
            <a:ext cx="594346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4495" y="1789975"/>
            <a:ext cx="5184451" cy="18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1 (Reverse)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Glimmer call a start @bp 468,  GTG, this not called by GeneMark.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consider start at 384, ATG that has highest Z score 3.06 and final score -2,217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Stop at 68811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Starterators data are not available.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Our start correlate with draft data from MellowYellow_Draft 126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 680 base pair gap with the previous gene, not resulting in longest ORF.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Hypothetical protein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Phamerator family #133029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/>
              <a:t>BLAST: High probability hypothetical protein (match with Sea Odyssey and Beagle)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19 (Forward)</a:t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Glimmer and GeneMark agree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SSC: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Start: 6296 at GTG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Stop: 6715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SO: 6296 score = -4.863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Agree/Disagree: Agree with 6296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CP: All CP preserved w/ selected start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Gap: 8 bp overlap with gene 18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LO: Longest ORF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ST: Found and called in 5/5 of AP2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BLAST on NCBI:</a:t>
            </a:r>
            <a:endParaRPr/>
          </a:p>
          <a:p>
            <a:pPr indent="-33432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Function: Potentially ribbon-helix-helix DNA binding domain protein (Pureglobe5, Odyssey) </a:t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3950" y="1493625"/>
            <a:ext cx="6682125" cy="6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8100" y="2308425"/>
            <a:ext cx="4125499" cy="14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20 (Forward)</a:t>
            </a:r>
            <a:endParaRPr/>
          </a:p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GeneMark calls at 6728 (ATG), Glimmer calls at 6971(ATG)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Stop 7444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6728 = -6.329. Not best.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Agree w/ 6728. This start has a high probability NCBI product match in addition to having the longest ORF.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All CP preserved w/ selected start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12 nucleotide gap with end of previous gene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Longest ORF (717)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No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 terminase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21 </a:t>
            </a:r>
            <a:r>
              <a:rPr lang="en"/>
              <a:t>(Forward)</a:t>
            </a:r>
            <a:endParaRPr/>
          </a:p>
        </p:txBody>
      </p:sp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 Start: 7441 ATG. Glimmer and GeneMark agree.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Not best score. Z-Score 2&gt;.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Agree with 7441. Not best score, but this SC is longest ORF and preserves most CP along with a small overlap.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In coding potential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3 nucleotide overlap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Longest ORF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7441 most chosen start site for AP2.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BLAST: terminase beagle 100%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 100% NCBI match for Large Subunit Terminase in Beagle and PureGlove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Potential Gene between 21 &amp; 22 (Forward)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Not called in Glimmer or GeneMark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Start codon is ATG at 9130; stop codon is TAA at 9441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Final score of -5.771 with a Z score of 1.845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Contains all coding potential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Gap- 58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Longest ORF at 312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Starterator: Start 17: Found in 60 of 60 ( 100.0% ) of genes in pham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Manual Annotations of this start: 42 of 44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Called 95.0% of time when present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Found and called in ⅘ of AP2 cluster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Phamerator map shows gene in all 5 of AP2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Blast: 99-100% match with Beagle and Odyssey- membrane protein</a:t>
            </a:r>
            <a:endParaRPr sz="15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500"/>
              <a:t>HPPred Function: low probability match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22/23 </a:t>
            </a:r>
            <a:r>
              <a:rPr lang="en"/>
              <a:t>(Forward)</a:t>
            </a:r>
            <a:endParaRPr/>
          </a:p>
        </p:txBody>
      </p:sp>
      <p:sp>
        <p:nvSpPr>
          <p:cNvPr id="215" name="Google Shape;21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 Glimmer call at 9444, strength 14.85. GeneMark call at 9453. Stop codon is 11366.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Best score. -3.532. Z value 2.506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Agree with 9444 GTG.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In coding potential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2 bp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9444 has longest ORF with 1893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Start 24 found in 452 out of 711 (63.6%) of genes in pham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BLAST: 100% NCBI match for Portal Protein of Beagle and Odyssey.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 Phage portal protein (99.95 probability)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23/24 </a:t>
            </a:r>
            <a:r>
              <a:rPr lang="en"/>
              <a:t>(Forward)</a:t>
            </a:r>
            <a:endParaRPr/>
          </a:p>
        </p:txBody>
      </p:sp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 Glimmer and GeneMark agree with 11333 ATG SC.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11333 best final score. Z-Score 2 &gt;.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Agree with 11333 SC.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In coding potential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4 nucleotide overlap with preceding gene.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Longest ORF of 144.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Start 1 in 5 of 5 (100%) genes in pham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BLAST: 100% NCBI match with Beagle 24 hypothetical protein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 hypothetical protein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24/25 </a:t>
            </a:r>
            <a:r>
              <a:rPr lang="en"/>
              <a:t>(Forward)</a:t>
            </a:r>
            <a:r>
              <a:rPr lang="en"/>
              <a:t> </a:t>
            </a:r>
            <a:endParaRPr/>
          </a:p>
        </p:txBody>
      </p:sp>
      <p:sp>
        <p:nvSpPr>
          <p:cNvPr id="227" name="Google Shape;227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 Glimmer and GeneMark call at 11473 ATG SC.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11473 best final score. Z-Score 2 &gt;.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Agree with 11473 SC.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All coding potential contained within sequence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4 nucleotide overlap with preceding gene.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2664 length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Most chosen start in AP2.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BLAST: 100% NCBI match for Capsid Maturation Protease in Beagle, Odyssey, BruhMoment, and Silent RX.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 Capsid maturation protease (&gt; 98% identity with Odissey359)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25/26 </a:t>
            </a:r>
            <a:r>
              <a:rPr lang="en"/>
              <a:t>(Forward)</a:t>
            </a:r>
            <a:endParaRPr/>
          </a:p>
        </p:txBody>
      </p:sp>
      <p:sp>
        <p:nvSpPr>
          <p:cNvPr id="233" name="Google Shape;233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 Original Glimmer call at 14139 bp, not called by GeneMark. Strength 3.27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14139 best score, -3.649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Not called by GeneMark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All coding potential contained within sequence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2 bp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Longest, 144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Found in 11 out of 11 (100%) of genes in pham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BLAST: 95.9% hypothetical protein in Odyssey 395, Beagle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 </a:t>
            </a:r>
            <a:r>
              <a:rPr lang="en" sz="950">
                <a:solidFill>
                  <a:srgbClr val="212529"/>
                </a:solidFill>
                <a:latin typeface="Verdana"/>
                <a:ea typeface="Verdana"/>
                <a:cs typeface="Verdana"/>
                <a:sym typeface="Verdana"/>
              </a:rPr>
              <a:t>unknown function (86.9 probability)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26/27 </a:t>
            </a:r>
            <a:r>
              <a:rPr lang="en"/>
              <a:t>(Forward)</a:t>
            </a:r>
            <a:endParaRPr/>
          </a:p>
        </p:txBody>
      </p:sp>
      <p:sp>
        <p:nvSpPr>
          <p:cNvPr id="239" name="Google Shape;239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 Glimmer and GeneMark call at 14433 ATG SC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14433 best score. Z-Score 2 &gt;.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Agree with 14433.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All CP contained within sequence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87 bp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ORF length 1728, second longest.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Most chosen start site for AP2.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BLAST: 100% NCBI match for Major Capsid Hexamer Protein in Beagle, Odyssey, BruhMoment, and Silent RX.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 Major capsid hexamer protein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27/28 </a:t>
            </a:r>
            <a:r>
              <a:rPr lang="en"/>
              <a:t>(Forward)</a:t>
            </a:r>
            <a:endParaRPr/>
          </a:p>
        </p:txBody>
      </p:sp>
      <p:sp>
        <p:nvSpPr>
          <p:cNvPr id="245" name="Google Shape;245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 Glimmer and GeneMark call at 16228 ATG SC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16228 best score and Z-Score 2 &gt;.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Agree with 16228.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All coding potential contained within sequence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67 bp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Longest ORF (759)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Start 2 found in 10 of 13 (76.9%) of genes in pham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BLAST: 100% NCBI match for hypothetical protein in Beagle, Odyssey, Silent RX, and BruhMoment.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 Hypothetical protein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2 (Forward)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SSC: Start: bp at 1065 at ATG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Stop: bp at 1313 at TGA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SO: Score of -2,443; Z score 2.928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Agree/Disagree: Agree with start at 1065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CD: All CP preserved in sequence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Gap: 569bp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LO: Not the Longest ORF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ST: Start found and called in 5/5 of AP2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BLAST: High probability hypothetical protein (match with Sea Odyssey and Beagle)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Function: </a:t>
            </a:r>
            <a:r>
              <a:rPr lang="en"/>
              <a:t>Hypothetical</a:t>
            </a:r>
            <a:r>
              <a:rPr lang="en"/>
              <a:t> protein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2829 </a:t>
            </a:r>
            <a:r>
              <a:rPr lang="en"/>
              <a:t>(Forward)</a:t>
            </a:r>
            <a:endParaRPr/>
          </a:p>
        </p:txBody>
      </p:sp>
      <p:sp>
        <p:nvSpPr>
          <p:cNvPr id="251" name="Google Shape;251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 Glimmer and GeneMark call at 16998 ATG SC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16998 best score and Z-Score 2 &gt;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Agree with 16998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All CP contained within sequence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11 bp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Second longest ORF (450)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Most called start in AP2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BLAST: 100% NCBI match for hypothetical protein in Beagle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 Hypothetical protein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29/30 </a:t>
            </a:r>
            <a:r>
              <a:rPr lang="en"/>
              <a:t>(Forward)</a:t>
            </a:r>
            <a:endParaRPr/>
          </a:p>
        </p:txBody>
      </p:sp>
      <p:sp>
        <p:nvSpPr>
          <p:cNvPr id="257" name="Google Shape;257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 Glimmer and GeneMark call at 17451 ATG SC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17451 best final score. Z-Score 1.936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Agree with 17451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All CP contained within sequence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3 bp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Longest ORF (921)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Most chosen start in AP2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BLAST: 100% NCBI match for Major Tail Protein in Beagle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 Major tail protein (86% probability)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30/31 </a:t>
            </a:r>
            <a:r>
              <a:rPr lang="en"/>
              <a:t>(Forward)</a:t>
            </a:r>
            <a:endParaRPr/>
          </a:p>
        </p:txBody>
      </p:sp>
      <p:sp>
        <p:nvSpPr>
          <p:cNvPr id="263" name="Google Shape;263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 Glimmer and GeneMark call at 18438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18348 best score, -2.292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Agree with 18438 ATG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All coding potential contained within sequence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66 bp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Not Longest ORF (774)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Start 2 found in 13 out of 13 (100%) of genes in pham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BLAST: 100% NCBI match for Endolysin protein in Odyssey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 Peptidase (97% probability)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31/32 </a:t>
            </a:r>
            <a:r>
              <a:rPr lang="en"/>
              <a:t>(Forward)</a:t>
            </a:r>
            <a:endParaRPr/>
          </a:p>
        </p:txBody>
      </p:sp>
      <p:sp>
        <p:nvSpPr>
          <p:cNvPr id="269" name="Google Shape;269;p45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1.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Original Glimmer call @ 19214 bp with 13.22 strength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2.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Start codon 19214 and Stop 19831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3.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Score for start is -4.656 with z value of 2.008.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4.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Within coding potential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5.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2 bp gap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6.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Longest ORF: 618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7.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Starterator – very high sequence match with 3 in pham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Start 93: • Found in 388 of 706 (55.0%) of genes in pham • Manual Annotations of this start: 306 of 598 • Called 89.4% of time when present.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8.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Product is 99.81 probability of a Head-tail adaptor. </a:t>
            </a:r>
            <a:endParaRPr sz="23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32/33 </a:t>
            </a:r>
            <a:r>
              <a:rPr lang="en"/>
              <a:t>(Forward)</a:t>
            </a:r>
            <a:endParaRPr/>
          </a:p>
        </p:txBody>
      </p:sp>
      <p:sp>
        <p:nvSpPr>
          <p:cNvPr id="275" name="Google Shape;275;p46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1.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Original Glimmer call @ 19828 bp with 18.54 strength and Genemark calls start at 19831.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2.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Start codon 19828 and Stop 20328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3.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Score for start is -3.486 with z value of 2.490.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4.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Within coding potential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5.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4 bp overlap.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6.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Longest ORF is 531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7.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Starterator – very high sequence match with 2 in pham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Start 34: • Found in 387 of 456 (84.9%) of genes in pham • Manual Annotations of this start: 337 of 396 • Called 98.4% of time when present.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8.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Product is unknown.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Gene 33/34 (Forward)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7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1.</a:t>
            </a:r>
            <a:r>
              <a:rPr lang="en" sz="1000">
                <a:solidFill>
                  <a:schemeClr val="dk1"/>
                </a:solidFill>
              </a:rPr>
              <a:t>      </a:t>
            </a:r>
            <a:r>
              <a:rPr lang="en" sz="1300">
                <a:solidFill>
                  <a:schemeClr val="dk1"/>
                </a:solidFill>
              </a:rPr>
              <a:t>Original Glimmer call @bp 20358 has strength 12.08.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2.</a:t>
            </a:r>
            <a:r>
              <a:rPr lang="en" sz="1000">
                <a:solidFill>
                  <a:schemeClr val="dk1"/>
                </a:solidFill>
              </a:rPr>
              <a:t>      </a:t>
            </a:r>
            <a:r>
              <a:rPr lang="en" sz="1300">
                <a:solidFill>
                  <a:schemeClr val="dk1"/>
                </a:solidFill>
              </a:rPr>
              <a:t>Start and stop codon - 20358 and 20888.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3.</a:t>
            </a:r>
            <a:r>
              <a:rPr lang="en" sz="1000">
                <a:solidFill>
                  <a:schemeClr val="dk1"/>
                </a:solidFill>
              </a:rPr>
              <a:t>      </a:t>
            </a:r>
            <a:r>
              <a:rPr lang="en" sz="1300">
                <a:solidFill>
                  <a:schemeClr val="dk1"/>
                </a:solidFill>
              </a:rPr>
              <a:t>Score for the start is -5.070 with a z 1.815.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4.</a:t>
            </a:r>
            <a:r>
              <a:rPr lang="en" sz="1000">
                <a:solidFill>
                  <a:schemeClr val="dk1"/>
                </a:solidFill>
              </a:rPr>
              <a:t>      </a:t>
            </a:r>
            <a:r>
              <a:rPr lang="en" sz="1300">
                <a:solidFill>
                  <a:schemeClr val="dk1"/>
                </a:solidFill>
              </a:rPr>
              <a:t>Within coding potential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5.</a:t>
            </a:r>
            <a:r>
              <a:rPr lang="en" sz="1000">
                <a:solidFill>
                  <a:schemeClr val="dk1"/>
                </a:solidFill>
              </a:rPr>
              <a:t>      </a:t>
            </a:r>
            <a:r>
              <a:rPr lang="en" sz="1300">
                <a:solidFill>
                  <a:schemeClr val="dk1"/>
                </a:solidFill>
              </a:rPr>
              <a:t>overlap 1 bp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6.</a:t>
            </a:r>
            <a:r>
              <a:rPr lang="en" sz="1000">
                <a:solidFill>
                  <a:schemeClr val="dk1"/>
                </a:solidFill>
              </a:rPr>
              <a:t>      </a:t>
            </a:r>
            <a:r>
              <a:rPr lang="en" sz="1300">
                <a:solidFill>
                  <a:schemeClr val="dk1"/>
                </a:solidFill>
              </a:rPr>
              <a:t>Longest ORF: 531bp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7.</a:t>
            </a:r>
            <a:r>
              <a:rPr lang="en" sz="1000">
                <a:solidFill>
                  <a:schemeClr val="dk1"/>
                </a:solidFill>
              </a:rPr>
              <a:t>      </a:t>
            </a:r>
            <a:r>
              <a:rPr lang="en" sz="1300">
                <a:solidFill>
                  <a:schemeClr val="dk1"/>
                </a:solidFill>
              </a:rPr>
              <a:t>Starterator very high sequence match with 2 in pham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Start 9: • Found in 5 of 13 (38.5%) of genes in pham • Manual Annotations of this start: 3 of 8 • Called 100.0% of time when present. BLAST on phadesdb: minor tail protein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8.</a:t>
            </a:r>
            <a:r>
              <a:rPr lang="en" sz="1000">
                <a:solidFill>
                  <a:schemeClr val="dk1"/>
                </a:solidFill>
              </a:rPr>
              <a:t>      HHPred: </a:t>
            </a:r>
            <a:r>
              <a:rPr lang="en" sz="1300">
                <a:solidFill>
                  <a:schemeClr val="dk1"/>
                </a:solidFill>
              </a:rPr>
              <a:t>Hypothetical protein.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Gene 34/35 (Forward)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8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1.</a:t>
            </a:r>
            <a:r>
              <a:rPr lang="en" sz="700">
                <a:solidFill>
                  <a:schemeClr val="dk1"/>
                </a:solidFill>
              </a:rPr>
              <a:t>      </a:t>
            </a:r>
            <a:r>
              <a:rPr lang="en" sz="1000">
                <a:solidFill>
                  <a:schemeClr val="dk1"/>
                </a:solidFill>
              </a:rPr>
              <a:t>Original Glimmer call @bp 20952 has strength 8.29.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2.</a:t>
            </a:r>
            <a:r>
              <a:rPr lang="en" sz="700">
                <a:solidFill>
                  <a:schemeClr val="dk1"/>
                </a:solidFill>
              </a:rPr>
              <a:t>      </a:t>
            </a:r>
            <a:r>
              <a:rPr lang="en" sz="1000">
                <a:solidFill>
                  <a:schemeClr val="dk1"/>
                </a:solidFill>
              </a:rPr>
              <a:t>Start and stop codon - 20952 and 21368.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3.</a:t>
            </a:r>
            <a:r>
              <a:rPr lang="en" sz="700">
                <a:solidFill>
                  <a:schemeClr val="dk1"/>
                </a:solidFill>
              </a:rPr>
              <a:t>      </a:t>
            </a:r>
            <a:r>
              <a:rPr lang="en" sz="1000">
                <a:solidFill>
                  <a:schemeClr val="dk1"/>
                </a:solidFill>
              </a:rPr>
              <a:t>Score for the start is -4.534 with a z 2.065.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4.</a:t>
            </a:r>
            <a:r>
              <a:rPr lang="en" sz="700">
                <a:solidFill>
                  <a:schemeClr val="dk1"/>
                </a:solidFill>
              </a:rPr>
              <a:t>      </a:t>
            </a:r>
            <a:r>
              <a:rPr lang="en" sz="1000">
                <a:solidFill>
                  <a:schemeClr val="dk1"/>
                </a:solidFill>
              </a:rPr>
              <a:t>Within coding potential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5.</a:t>
            </a:r>
            <a:r>
              <a:rPr lang="en" sz="700">
                <a:solidFill>
                  <a:schemeClr val="dk1"/>
                </a:solidFill>
              </a:rPr>
              <a:t>      </a:t>
            </a:r>
            <a:r>
              <a:rPr lang="en" sz="1000">
                <a:solidFill>
                  <a:schemeClr val="dk1"/>
                </a:solidFill>
              </a:rPr>
              <a:t>63 bp gap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6.</a:t>
            </a:r>
            <a:r>
              <a:rPr lang="en" sz="700">
                <a:solidFill>
                  <a:schemeClr val="dk1"/>
                </a:solidFill>
              </a:rPr>
              <a:t>      </a:t>
            </a:r>
            <a:r>
              <a:rPr lang="en" sz="1000">
                <a:solidFill>
                  <a:schemeClr val="dk1"/>
                </a:solidFill>
              </a:rPr>
              <a:t>Longest ORF:  435 bp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7.</a:t>
            </a:r>
            <a:r>
              <a:rPr lang="en" sz="700">
                <a:solidFill>
                  <a:schemeClr val="dk1"/>
                </a:solidFill>
              </a:rPr>
              <a:t>      </a:t>
            </a:r>
            <a:r>
              <a:rPr lang="en" sz="1000">
                <a:solidFill>
                  <a:schemeClr val="dk1"/>
                </a:solidFill>
              </a:rPr>
              <a:t>Starterator very high sequence match with 2 in pham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Start 3: • Found in 10 of 13 (76.9%) of genes in pham • Manual Annotations of this start: 5 of 8 • Called 90.0% of time when present.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8.</a:t>
            </a:r>
            <a:r>
              <a:rPr lang="en" sz="700">
                <a:solidFill>
                  <a:schemeClr val="dk1"/>
                </a:solidFill>
              </a:rPr>
              <a:t>      </a:t>
            </a:r>
            <a:r>
              <a:rPr lang="en" sz="1000">
                <a:solidFill>
                  <a:schemeClr val="dk1"/>
                </a:solidFill>
              </a:rPr>
              <a:t>Product is 94% probability of tail assembly chaperon.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9"/>
          <p:cNvSpPr txBox="1"/>
          <p:nvPr>
            <p:ph type="title"/>
          </p:nvPr>
        </p:nvSpPr>
        <p:spPr>
          <a:xfrm>
            <a:off x="311700" y="109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Gene 35/36 (Forward)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9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1.</a:t>
            </a:r>
            <a:r>
              <a:rPr lang="en" sz="900">
                <a:solidFill>
                  <a:schemeClr val="dk1"/>
                </a:solidFill>
              </a:rPr>
              <a:t>      </a:t>
            </a:r>
            <a:r>
              <a:rPr lang="en" sz="1200">
                <a:solidFill>
                  <a:schemeClr val="dk1"/>
                </a:solidFill>
              </a:rPr>
              <a:t>Original Glimmer call @bp 21398 has strength 10.42.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2.</a:t>
            </a:r>
            <a:r>
              <a:rPr lang="en" sz="900">
                <a:solidFill>
                  <a:schemeClr val="dk1"/>
                </a:solidFill>
              </a:rPr>
              <a:t>      </a:t>
            </a:r>
            <a:r>
              <a:rPr lang="en" sz="1200">
                <a:solidFill>
                  <a:schemeClr val="dk1"/>
                </a:solidFill>
              </a:rPr>
              <a:t>Start and stop codon - 21398 and 21526.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3.</a:t>
            </a:r>
            <a:r>
              <a:rPr lang="en" sz="900">
                <a:solidFill>
                  <a:schemeClr val="dk1"/>
                </a:solidFill>
              </a:rPr>
              <a:t>      </a:t>
            </a:r>
            <a:r>
              <a:rPr lang="en" sz="1200">
                <a:solidFill>
                  <a:schemeClr val="dk1"/>
                </a:solidFill>
              </a:rPr>
              <a:t>Score for the start is -7.407 with a z 0.684.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4.</a:t>
            </a:r>
            <a:r>
              <a:rPr lang="en" sz="900">
                <a:solidFill>
                  <a:schemeClr val="dk1"/>
                </a:solidFill>
              </a:rPr>
              <a:t>      </a:t>
            </a:r>
            <a:r>
              <a:rPr lang="en" sz="1200">
                <a:solidFill>
                  <a:schemeClr val="dk1"/>
                </a:solidFill>
              </a:rPr>
              <a:t>Within coding potential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5.</a:t>
            </a:r>
            <a:r>
              <a:rPr lang="en" sz="900">
                <a:solidFill>
                  <a:schemeClr val="dk1"/>
                </a:solidFill>
              </a:rPr>
              <a:t>      </a:t>
            </a:r>
            <a:r>
              <a:rPr lang="en" sz="1200">
                <a:solidFill>
                  <a:schemeClr val="dk1"/>
                </a:solidFill>
              </a:rPr>
              <a:t>11 bp gap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6.</a:t>
            </a:r>
            <a:r>
              <a:rPr lang="en" sz="900">
                <a:solidFill>
                  <a:schemeClr val="dk1"/>
                </a:solidFill>
              </a:rPr>
              <a:t>      </a:t>
            </a:r>
            <a:r>
              <a:rPr lang="en" sz="1400">
                <a:solidFill>
                  <a:schemeClr val="dk1"/>
                </a:solidFill>
              </a:rPr>
              <a:t>Not the </a:t>
            </a:r>
            <a:r>
              <a:rPr lang="en" sz="1200">
                <a:solidFill>
                  <a:schemeClr val="dk1"/>
                </a:solidFill>
              </a:rPr>
              <a:t>Longest ORF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7.</a:t>
            </a:r>
            <a:r>
              <a:rPr lang="en" sz="900">
                <a:solidFill>
                  <a:schemeClr val="dk1"/>
                </a:solidFill>
              </a:rPr>
              <a:t>      </a:t>
            </a:r>
            <a:r>
              <a:rPr lang="en" sz="1200">
                <a:solidFill>
                  <a:schemeClr val="dk1"/>
                </a:solidFill>
              </a:rPr>
              <a:t>Starterator very high sequence match with 2 in pham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Start 4: • Found in 4 of 6 (66.7%) of genes in pham • Manual Annotations of this start: 2 of 4 • Called 100.0% of time when present.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8.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BLASTp NCBI: </a:t>
            </a:r>
            <a:r>
              <a:rPr lang="en" sz="1200">
                <a:solidFill>
                  <a:schemeClr val="dk1"/>
                </a:solidFill>
              </a:rPr>
              <a:t>Hypothetical protein.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/>
          <p:nvPr>
            <p:ph type="title"/>
          </p:nvPr>
        </p:nvSpPr>
        <p:spPr>
          <a:xfrm>
            <a:off x="311700" y="16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36/37 </a:t>
            </a:r>
            <a:r>
              <a:rPr lang="en"/>
              <a:t>(Forward)</a:t>
            </a:r>
            <a:endParaRPr/>
          </a:p>
        </p:txBody>
      </p:sp>
      <p:sp>
        <p:nvSpPr>
          <p:cNvPr id="299" name="Google Shape;299;p50"/>
          <p:cNvSpPr txBox="1"/>
          <p:nvPr>
            <p:ph idx="1" type="body"/>
          </p:nvPr>
        </p:nvSpPr>
        <p:spPr>
          <a:xfrm>
            <a:off x="311700" y="627400"/>
            <a:ext cx="8520600" cy="40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1.</a:t>
            </a:r>
            <a:r>
              <a:rPr lang="en" sz="1000">
                <a:solidFill>
                  <a:schemeClr val="dk1"/>
                </a:solidFill>
              </a:rPr>
              <a:t>      </a:t>
            </a:r>
            <a:r>
              <a:rPr lang="en" sz="1300">
                <a:solidFill>
                  <a:schemeClr val="dk1"/>
                </a:solidFill>
              </a:rPr>
              <a:t>Original Glimmer call @bp 21547 has strength 17.96.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2.</a:t>
            </a:r>
            <a:r>
              <a:rPr lang="en" sz="1000">
                <a:solidFill>
                  <a:schemeClr val="dk1"/>
                </a:solidFill>
              </a:rPr>
              <a:t>      </a:t>
            </a:r>
            <a:r>
              <a:rPr lang="en" sz="1300">
                <a:solidFill>
                  <a:schemeClr val="dk1"/>
                </a:solidFill>
              </a:rPr>
              <a:t>Start and stop codon - 21547 and 26424.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3.</a:t>
            </a:r>
            <a:r>
              <a:rPr lang="en" sz="1000">
                <a:solidFill>
                  <a:schemeClr val="dk1"/>
                </a:solidFill>
              </a:rPr>
              <a:t>      </a:t>
            </a:r>
            <a:r>
              <a:rPr lang="en" sz="1300">
                <a:solidFill>
                  <a:schemeClr val="dk1"/>
                </a:solidFill>
              </a:rPr>
              <a:t>Score for the start is -4.749 with a z 1.936.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4.</a:t>
            </a:r>
            <a:r>
              <a:rPr lang="en" sz="1000">
                <a:solidFill>
                  <a:schemeClr val="dk1"/>
                </a:solidFill>
              </a:rPr>
              <a:t>      </a:t>
            </a:r>
            <a:r>
              <a:rPr lang="en" sz="1300">
                <a:solidFill>
                  <a:schemeClr val="dk1"/>
                </a:solidFill>
              </a:rPr>
              <a:t>Within coding potential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5.</a:t>
            </a:r>
            <a:r>
              <a:rPr lang="en" sz="1000">
                <a:solidFill>
                  <a:schemeClr val="dk1"/>
                </a:solidFill>
              </a:rPr>
              <a:t>      </a:t>
            </a:r>
            <a:r>
              <a:rPr lang="en" sz="1300">
                <a:solidFill>
                  <a:schemeClr val="dk1"/>
                </a:solidFill>
              </a:rPr>
              <a:t>20 bp gap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6.</a:t>
            </a:r>
            <a:r>
              <a:rPr lang="en" sz="1000">
                <a:solidFill>
                  <a:schemeClr val="dk1"/>
                </a:solidFill>
              </a:rPr>
              <a:t>      </a:t>
            </a:r>
            <a:r>
              <a:rPr lang="en" sz="1300">
                <a:solidFill>
                  <a:schemeClr val="dk1"/>
                </a:solidFill>
              </a:rPr>
              <a:t>Longest ORF: 4878 bp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7.</a:t>
            </a:r>
            <a:r>
              <a:rPr lang="en" sz="1000">
                <a:solidFill>
                  <a:schemeClr val="dk1"/>
                </a:solidFill>
              </a:rPr>
              <a:t>      </a:t>
            </a:r>
            <a:r>
              <a:rPr lang="en" sz="1300">
                <a:solidFill>
                  <a:schemeClr val="dk1"/>
                </a:solidFill>
              </a:rPr>
              <a:t>Starterator very high sequence match with 3 in pham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Start 1: • Found in 11 of 12 (91.7%) of genes in pham • Manual Annotations of this start: 7 of 8 • Called 100.0% of time when present.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8.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300">
                <a:solidFill>
                  <a:schemeClr val="dk1"/>
                </a:solidFill>
              </a:rPr>
              <a:t>Product is tape measure protein.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1"/>
          <p:cNvSpPr txBox="1"/>
          <p:nvPr>
            <p:ph type="title"/>
          </p:nvPr>
        </p:nvSpPr>
        <p:spPr>
          <a:xfrm>
            <a:off x="257700" y="155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37/38 </a:t>
            </a:r>
            <a:r>
              <a:rPr lang="en"/>
              <a:t>(Forward)</a:t>
            </a:r>
            <a:endParaRPr/>
          </a:p>
        </p:txBody>
      </p:sp>
      <p:sp>
        <p:nvSpPr>
          <p:cNvPr id="305" name="Google Shape;305;p51"/>
          <p:cNvSpPr txBox="1"/>
          <p:nvPr/>
        </p:nvSpPr>
        <p:spPr>
          <a:xfrm>
            <a:off x="150550" y="576000"/>
            <a:ext cx="8520600" cy="45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1.</a:t>
            </a:r>
            <a:r>
              <a:rPr lang="en" sz="700">
                <a:solidFill>
                  <a:schemeClr val="dk1"/>
                </a:solidFill>
              </a:rPr>
              <a:t>      </a:t>
            </a:r>
            <a:r>
              <a:rPr lang="en">
                <a:solidFill>
                  <a:schemeClr val="dk1"/>
                </a:solidFill>
              </a:rPr>
              <a:t>Original Glimmer call @bp 26434 has strength 17.53.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2.</a:t>
            </a:r>
            <a:r>
              <a:rPr lang="en" sz="1100">
                <a:solidFill>
                  <a:schemeClr val="dk1"/>
                </a:solidFill>
              </a:rPr>
              <a:t>      </a:t>
            </a:r>
            <a:r>
              <a:rPr lang="en">
                <a:solidFill>
                  <a:schemeClr val="dk1"/>
                </a:solidFill>
              </a:rPr>
              <a:t>Start and stop codon - 26434 and 27642.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3.</a:t>
            </a:r>
            <a:r>
              <a:rPr lang="en" sz="1100">
                <a:solidFill>
                  <a:schemeClr val="dk1"/>
                </a:solidFill>
              </a:rPr>
              <a:t>      </a:t>
            </a:r>
            <a:r>
              <a:rPr lang="en">
                <a:solidFill>
                  <a:schemeClr val="dk1"/>
                </a:solidFill>
              </a:rPr>
              <a:t>Score for the start is -3.837 with a z 2.326.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4.</a:t>
            </a:r>
            <a:r>
              <a:rPr lang="en" sz="1100">
                <a:solidFill>
                  <a:schemeClr val="dk1"/>
                </a:solidFill>
              </a:rPr>
              <a:t>      </a:t>
            </a:r>
            <a:r>
              <a:rPr lang="en">
                <a:solidFill>
                  <a:schemeClr val="dk1"/>
                </a:solidFill>
              </a:rPr>
              <a:t>Within coding potential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5.</a:t>
            </a:r>
            <a:r>
              <a:rPr lang="en" sz="1100">
                <a:solidFill>
                  <a:schemeClr val="dk1"/>
                </a:solidFill>
              </a:rPr>
              <a:t>      </a:t>
            </a:r>
            <a:r>
              <a:rPr lang="en">
                <a:solidFill>
                  <a:schemeClr val="dk1"/>
                </a:solidFill>
              </a:rPr>
              <a:t>9 bp gap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6.</a:t>
            </a:r>
            <a:r>
              <a:rPr lang="en" sz="1100">
                <a:solidFill>
                  <a:schemeClr val="dk1"/>
                </a:solidFill>
              </a:rPr>
              <a:t>      </a:t>
            </a:r>
            <a:r>
              <a:rPr lang="en">
                <a:solidFill>
                  <a:schemeClr val="dk1"/>
                </a:solidFill>
              </a:rPr>
              <a:t>Longest ORF : 1209bp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7.</a:t>
            </a:r>
            <a:r>
              <a:rPr lang="en" sz="1100">
                <a:solidFill>
                  <a:schemeClr val="dk1"/>
                </a:solidFill>
              </a:rPr>
              <a:t>      </a:t>
            </a:r>
            <a:r>
              <a:rPr lang="en">
                <a:solidFill>
                  <a:schemeClr val="dk1"/>
                </a:solidFill>
              </a:rPr>
              <a:t>Starterator very high sequence match with 2 in pham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Start 16: • Found in 24 of 30 (80.0%) of genes in pham • Manual Annotations of this start: 18 of 21 • Called 100.0% of time when present.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8.  Phagesdb BLAST: minor tail protein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9.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HHPred hit: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94%  </a:t>
            </a:r>
            <a:r>
              <a:rPr lang="en">
                <a:solidFill>
                  <a:schemeClr val="dk1"/>
                </a:solidFill>
              </a:rPr>
              <a:t>distal tail protein.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3 (forward)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30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30"/>
              <a:buChar char="●"/>
            </a:pPr>
            <a:r>
              <a:rPr lang="en" sz="1330"/>
              <a:t>SSC:</a:t>
            </a:r>
            <a:endParaRPr sz="1330"/>
          </a:p>
          <a:p>
            <a:pPr indent="-31305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30"/>
              <a:buChar char="○"/>
            </a:pPr>
            <a:r>
              <a:rPr lang="en" sz="1330"/>
              <a:t>Start: bp 1310 at ATG</a:t>
            </a:r>
            <a:endParaRPr sz="1330"/>
          </a:p>
          <a:p>
            <a:pPr indent="-31305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30"/>
              <a:buChar char="○"/>
            </a:pPr>
            <a:r>
              <a:rPr lang="en" sz="1330"/>
              <a:t>Stop: bp 1540 at TGA</a:t>
            </a:r>
            <a:endParaRPr sz="1330"/>
          </a:p>
          <a:p>
            <a:pPr indent="-3130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30"/>
              <a:buChar char="●"/>
            </a:pPr>
            <a:r>
              <a:rPr lang="en" sz="1330"/>
              <a:t>Glimmer and GeneMark agree</a:t>
            </a:r>
            <a:endParaRPr sz="1330"/>
          </a:p>
          <a:p>
            <a:pPr indent="-3130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30"/>
              <a:buChar char="●"/>
            </a:pPr>
            <a:r>
              <a:rPr lang="en" sz="1330"/>
              <a:t>SO: Best score of -5.238</a:t>
            </a:r>
            <a:endParaRPr sz="1330"/>
          </a:p>
          <a:p>
            <a:pPr indent="-3130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30"/>
              <a:buChar char="●"/>
            </a:pPr>
            <a:r>
              <a:rPr lang="en" sz="1330"/>
              <a:t>Agree/Disagree: Agree with start 1310</a:t>
            </a:r>
            <a:endParaRPr sz="1330"/>
          </a:p>
          <a:p>
            <a:pPr indent="-3130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30"/>
              <a:buChar char="●"/>
            </a:pPr>
            <a:r>
              <a:rPr lang="en" sz="1330"/>
              <a:t>CP: coding potential appears to be covered</a:t>
            </a:r>
            <a:endParaRPr sz="1330"/>
          </a:p>
          <a:p>
            <a:pPr indent="-3130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30"/>
              <a:buChar char="●"/>
            </a:pPr>
            <a:r>
              <a:rPr lang="en" sz="1330"/>
              <a:t>Gap: 4 bp overlap with gene 2</a:t>
            </a:r>
            <a:endParaRPr sz="1330"/>
          </a:p>
          <a:p>
            <a:pPr indent="-3130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30"/>
              <a:buChar char="●"/>
            </a:pPr>
            <a:r>
              <a:rPr lang="en" sz="1330"/>
              <a:t>LO: Longest ORF </a:t>
            </a:r>
            <a:endParaRPr sz="1330"/>
          </a:p>
          <a:p>
            <a:pPr indent="-3130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30"/>
              <a:buChar char="●"/>
            </a:pPr>
            <a:r>
              <a:rPr lang="en" sz="1330"/>
              <a:t>ST: Start found and called in ⅘ of AP2</a:t>
            </a:r>
            <a:endParaRPr sz="1330"/>
          </a:p>
          <a:p>
            <a:pPr indent="-3130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30"/>
              <a:buChar char="●"/>
            </a:pPr>
            <a:r>
              <a:rPr lang="en" sz="1330"/>
              <a:t>BLAST on NCBI: </a:t>
            </a:r>
            <a:endParaRPr sz="133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30"/>
          </a:p>
          <a:p>
            <a:pPr indent="-31305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30"/>
              <a:buChar char="●"/>
            </a:pPr>
            <a:r>
              <a:rPr lang="en" sz="1330"/>
              <a:t>Function: hypothetical protein</a:t>
            </a:r>
            <a:endParaRPr sz="133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3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975" y="3156253"/>
            <a:ext cx="5594549" cy="72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2"/>
          <p:cNvSpPr txBox="1"/>
          <p:nvPr>
            <p:ph type="title"/>
          </p:nvPr>
        </p:nvSpPr>
        <p:spPr>
          <a:xfrm>
            <a:off x="311700" y="16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38/39 </a:t>
            </a:r>
            <a:r>
              <a:rPr lang="en"/>
              <a:t>(Forward)</a:t>
            </a:r>
            <a:endParaRPr/>
          </a:p>
        </p:txBody>
      </p:sp>
      <p:sp>
        <p:nvSpPr>
          <p:cNvPr id="311" name="Google Shape;311;p52"/>
          <p:cNvSpPr txBox="1"/>
          <p:nvPr>
            <p:ph idx="1" type="body"/>
          </p:nvPr>
        </p:nvSpPr>
        <p:spPr>
          <a:xfrm>
            <a:off x="193800" y="617100"/>
            <a:ext cx="85206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1</a:t>
            </a:r>
            <a:r>
              <a:rPr lang="en" sz="1500">
                <a:solidFill>
                  <a:schemeClr val="dk1"/>
                </a:solidFill>
              </a:rPr>
              <a:t>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Original Glimmer call @bp 27647 has strength 14.70.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2.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Start and stop codon - 27647(GTG) and 28780.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3.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Score for the start is -3.649 with a z 2.479.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4.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Within potential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5.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4 bp gap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6.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Longest ORF: 1134bp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7.</a:t>
            </a:r>
            <a:r>
              <a:rPr lang="en" sz="1200">
                <a:solidFill>
                  <a:schemeClr val="dk1"/>
                </a:solidFill>
              </a:rPr>
              <a:t>      </a:t>
            </a:r>
            <a:r>
              <a:rPr lang="en" sz="1500">
                <a:solidFill>
                  <a:schemeClr val="dk1"/>
                </a:solidFill>
              </a:rPr>
              <a:t>Starterator very high sequence match with beagle in pham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Start 54: • Found in 272 of 580 (46.9%) of genes in pham • Manual Annotations of this start: 238 of 498 • Called 96.3% of time when present.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8.    Phagesdb BLAST: </a:t>
            </a:r>
            <a:r>
              <a:rPr lang="en" sz="1600">
                <a:solidFill>
                  <a:schemeClr val="dk1"/>
                </a:solidFill>
              </a:rPr>
              <a:t>minor</a:t>
            </a:r>
            <a:r>
              <a:rPr lang="en" sz="1600">
                <a:solidFill>
                  <a:schemeClr val="dk1"/>
                </a:solidFill>
              </a:rPr>
              <a:t> tail protein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9.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HHPred hit: </a:t>
            </a:r>
            <a:r>
              <a:rPr lang="en" sz="1700">
                <a:solidFill>
                  <a:schemeClr val="dk1"/>
                </a:solidFill>
              </a:rPr>
              <a:t>tail protein.</a:t>
            </a:r>
            <a:endParaRPr sz="15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39/40 </a:t>
            </a:r>
            <a:r>
              <a:rPr lang="en"/>
              <a:t>(Forward)</a:t>
            </a:r>
            <a:endParaRPr/>
          </a:p>
        </p:txBody>
      </p:sp>
      <p:sp>
        <p:nvSpPr>
          <p:cNvPr id="317" name="Google Shape;317;p53"/>
          <p:cNvSpPr txBox="1"/>
          <p:nvPr>
            <p:ph idx="1" type="body"/>
          </p:nvPr>
        </p:nvSpPr>
        <p:spPr>
          <a:xfrm>
            <a:off x="311700" y="1152475"/>
            <a:ext cx="8520600" cy="3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Glimmer call @bp 29013 has strength 13.49.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and stop codon - 29013 and 30083.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Score for the start is -2.786 with a z 2.883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potential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232bp gap.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Longest ORF : 1071bp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Starterator very high sequence (&gt;97.3%) match with 3 in pham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1:      Found in 15 of 16 ( 93.8% ) of genes in pham • Manual Annotations of this start: 8 of 9 • Called 100.0% of time when present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	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is (97.93 probability) of a minor 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tail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protein.</a:t>
            </a:r>
            <a:endParaRPr b="1" sz="15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40/41 (Forward)</a:t>
            </a:r>
            <a:endParaRPr/>
          </a:p>
        </p:txBody>
      </p:sp>
      <p:sp>
        <p:nvSpPr>
          <p:cNvPr id="323" name="Google Shape;323;p54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1.</a:t>
            </a:r>
            <a:r>
              <a:rPr lang="en" sz="700">
                <a:solidFill>
                  <a:schemeClr val="dk1"/>
                </a:solidFill>
              </a:rPr>
              <a:t>      </a:t>
            </a:r>
            <a:r>
              <a:rPr lang="en" sz="1200">
                <a:solidFill>
                  <a:schemeClr val="dk1"/>
                </a:solidFill>
              </a:rPr>
              <a:t>Original Glimmer call @bp 30083 has strength 11.90.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2.</a:t>
            </a:r>
            <a:r>
              <a:rPr lang="en" sz="900">
                <a:solidFill>
                  <a:schemeClr val="dk1"/>
                </a:solidFill>
              </a:rPr>
              <a:t>      </a:t>
            </a:r>
            <a:r>
              <a:rPr lang="en" sz="1200">
                <a:solidFill>
                  <a:schemeClr val="dk1"/>
                </a:solidFill>
              </a:rPr>
              <a:t>Start and stop codon - 30083 and 32215.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3.</a:t>
            </a:r>
            <a:r>
              <a:rPr lang="en" sz="900">
                <a:solidFill>
                  <a:schemeClr val="dk1"/>
                </a:solidFill>
              </a:rPr>
              <a:t>      </a:t>
            </a:r>
            <a:r>
              <a:rPr lang="en" sz="1200">
                <a:solidFill>
                  <a:schemeClr val="dk1"/>
                </a:solidFill>
              </a:rPr>
              <a:t>Score for the start is -5.155 with a z 2.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4.</a:t>
            </a:r>
            <a:r>
              <a:rPr lang="en" sz="900">
                <a:solidFill>
                  <a:schemeClr val="dk1"/>
                </a:solidFill>
              </a:rPr>
              <a:t>      </a:t>
            </a:r>
            <a:r>
              <a:rPr lang="en" sz="1200">
                <a:solidFill>
                  <a:schemeClr val="dk1"/>
                </a:solidFill>
              </a:rPr>
              <a:t>Within potential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5.</a:t>
            </a:r>
            <a:r>
              <a:rPr lang="en" sz="900">
                <a:solidFill>
                  <a:schemeClr val="dk1"/>
                </a:solidFill>
              </a:rPr>
              <a:t>      </a:t>
            </a:r>
            <a:r>
              <a:rPr lang="en" sz="1200">
                <a:solidFill>
                  <a:schemeClr val="dk1"/>
                </a:solidFill>
              </a:rPr>
              <a:t>1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lang="en" sz="1200">
                <a:solidFill>
                  <a:schemeClr val="dk1"/>
                </a:solidFill>
              </a:rPr>
              <a:t>bp overlap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6.</a:t>
            </a:r>
            <a:r>
              <a:rPr lang="en" sz="900">
                <a:solidFill>
                  <a:schemeClr val="dk1"/>
                </a:solidFill>
              </a:rPr>
              <a:t>      </a:t>
            </a:r>
            <a:r>
              <a:rPr lang="en" sz="1200">
                <a:solidFill>
                  <a:schemeClr val="dk1"/>
                </a:solidFill>
              </a:rPr>
              <a:t>This is Longest ORF: 2133bp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7.</a:t>
            </a:r>
            <a:r>
              <a:rPr lang="en" sz="900">
                <a:solidFill>
                  <a:schemeClr val="dk1"/>
                </a:solidFill>
              </a:rPr>
              <a:t>      </a:t>
            </a:r>
            <a:r>
              <a:rPr lang="en" sz="1200">
                <a:solidFill>
                  <a:schemeClr val="dk1"/>
                </a:solidFill>
              </a:rPr>
              <a:t>Starterator very high sequence (&gt;97.3%) match with 3 in pham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Start 2: • Found in 5 of 13 (38.5%) of genes in pham • Manual Annotations of this start: 3 of 8 • Called 100.0% of time when present.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8. BLAST on Phagedb: minor tail protein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8.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NCBI BLAST: 	</a:t>
            </a:r>
            <a:r>
              <a:rPr lang="en" sz="1200">
                <a:solidFill>
                  <a:schemeClr val="dk1"/>
                </a:solidFill>
              </a:rPr>
              <a:t>Minor tail protein, 100% identity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41/42 (Forward)</a:t>
            </a:r>
            <a:endParaRPr/>
          </a:p>
        </p:txBody>
      </p:sp>
      <p:sp>
        <p:nvSpPr>
          <p:cNvPr id="329" name="Google Shape;329;p55"/>
          <p:cNvSpPr txBox="1"/>
          <p:nvPr>
            <p:ph idx="1" type="body"/>
          </p:nvPr>
        </p:nvSpPr>
        <p:spPr>
          <a:xfrm>
            <a:off x="311700" y="101772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04">
                <a:solidFill>
                  <a:schemeClr val="dk1"/>
                </a:solidFill>
              </a:rPr>
              <a:t>Original Glimmer</a:t>
            </a:r>
            <a:r>
              <a:rPr lang="en" sz="1204">
                <a:solidFill>
                  <a:schemeClr val="dk1"/>
                </a:solidFill>
              </a:rPr>
              <a:t> calls a start at 32243 bp, strength 18.12</a:t>
            </a:r>
            <a:endParaRPr sz="12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04">
                <a:solidFill>
                  <a:schemeClr val="dk1"/>
                </a:solidFill>
              </a:rPr>
              <a:t>Start codon is ATG at 32243; stop codon is TGA at 34246</a:t>
            </a:r>
            <a:endParaRPr sz="12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04">
                <a:solidFill>
                  <a:schemeClr val="dk1"/>
                </a:solidFill>
              </a:rPr>
              <a:t>Final score for the start</a:t>
            </a:r>
            <a:r>
              <a:rPr lang="en" sz="1204">
                <a:solidFill>
                  <a:schemeClr val="dk1"/>
                </a:solidFill>
              </a:rPr>
              <a:t> is -2.958 with a z score of 2.803</a:t>
            </a:r>
            <a:endParaRPr sz="12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04">
                <a:solidFill>
                  <a:schemeClr val="dk1"/>
                </a:solidFill>
              </a:rPr>
              <a:t>Contains all coding potential</a:t>
            </a:r>
            <a:r>
              <a:rPr lang="en" sz="1204">
                <a:solidFill>
                  <a:schemeClr val="dk1"/>
                </a:solidFill>
              </a:rPr>
              <a:t> </a:t>
            </a:r>
            <a:endParaRPr sz="12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04">
                <a:solidFill>
                  <a:schemeClr val="dk1"/>
                </a:solidFill>
              </a:rPr>
              <a:t>Ga</a:t>
            </a:r>
            <a:r>
              <a:rPr lang="en" sz="1204">
                <a:solidFill>
                  <a:schemeClr val="dk1"/>
                </a:solidFill>
              </a:rPr>
              <a:t>p - 27 bp </a:t>
            </a:r>
            <a:endParaRPr sz="12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04">
                <a:solidFill>
                  <a:schemeClr val="dk1"/>
                </a:solidFill>
              </a:rPr>
              <a:t>Longest ORF </a:t>
            </a:r>
            <a:r>
              <a:rPr lang="en" sz="1204">
                <a:solidFill>
                  <a:schemeClr val="dk1"/>
                </a:solidFill>
              </a:rPr>
              <a:t>at 2004</a:t>
            </a:r>
            <a:endParaRPr sz="12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04">
                <a:solidFill>
                  <a:schemeClr val="dk1"/>
                </a:solidFill>
              </a:rPr>
              <a:t>Starterator</a:t>
            </a:r>
            <a:r>
              <a:rPr lang="en" sz="1204">
                <a:solidFill>
                  <a:schemeClr val="dk1"/>
                </a:solidFill>
              </a:rPr>
              <a:t> - Start 2: Found in 7 of 7 ( 100.0% ) of genes in pham Manual Annotations of this start: 4 of 4Called 100.0% of time when present Phage (with cluster) where this start called: Beagle_43 (AP2), BruhMoment_39AP3), MellowYellow_36 (AP2), Odyssey395_44 (AP2), Pointis_41 (AP2),Pureglobe5_44 (AP2)</a:t>
            </a:r>
            <a:endParaRPr sz="12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04">
                <a:solidFill>
                  <a:schemeClr val="dk1"/>
                </a:solidFill>
              </a:rPr>
              <a:t>Blast</a:t>
            </a:r>
            <a:r>
              <a:rPr lang="en" sz="1204">
                <a:solidFill>
                  <a:schemeClr val="dk1"/>
                </a:solidFill>
              </a:rPr>
              <a:t> - 100% match with Beagle, Odyssey, and Pureglobe- minor tail protein</a:t>
            </a:r>
            <a:endParaRPr sz="12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04">
                <a:solidFill>
                  <a:schemeClr val="dk1"/>
                </a:solidFill>
              </a:rPr>
              <a:t>Function</a:t>
            </a:r>
            <a:r>
              <a:rPr lang="en" sz="1204">
                <a:solidFill>
                  <a:schemeClr val="dk1"/>
                </a:solidFill>
              </a:rPr>
              <a:t> - high probability Probable central straight fiber; Bacteriophage, Siphophage, T5, baseplate, VIRAL PROTEIN</a:t>
            </a:r>
            <a:endParaRPr sz="12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204">
                <a:solidFill>
                  <a:schemeClr val="dk1"/>
                </a:solidFill>
              </a:rPr>
              <a:t>Pureglobe, Odyssey, and Beagle call this gene a minor tail protein</a:t>
            </a:r>
            <a:endParaRPr sz="12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440"/>
              <a:buNone/>
            </a:pPr>
            <a:r>
              <a:t/>
            </a:r>
            <a:endParaRPr sz="92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Potential gene between 41 &amp; 42 (43) (Forward)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5" name="Google Shape;335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4">
                <a:solidFill>
                  <a:schemeClr val="dk1"/>
                </a:solidFill>
              </a:rPr>
              <a:t>Glimmer and GeneMark did not mark this a gene</a:t>
            </a:r>
            <a:endParaRPr b="1" sz="12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4">
                <a:solidFill>
                  <a:schemeClr val="dk1"/>
                </a:solidFill>
              </a:rPr>
              <a:t>Start codon is ATG at 34245; stop codon</a:t>
            </a:r>
            <a:r>
              <a:rPr lang="en" sz="1204">
                <a:solidFill>
                  <a:schemeClr val="dk1"/>
                </a:solidFill>
              </a:rPr>
              <a:t> is TGA at 34593</a:t>
            </a:r>
            <a:endParaRPr sz="12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04">
                <a:solidFill>
                  <a:schemeClr val="dk1"/>
                </a:solidFill>
              </a:rPr>
              <a:t>Final score for the start</a:t>
            </a:r>
            <a:r>
              <a:rPr lang="en" sz="1204">
                <a:solidFill>
                  <a:schemeClr val="dk1"/>
                </a:solidFill>
              </a:rPr>
              <a:t> is 3.138 with a z score of 2.718</a:t>
            </a:r>
            <a:endParaRPr sz="12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04">
                <a:solidFill>
                  <a:schemeClr val="dk1"/>
                </a:solidFill>
              </a:rPr>
              <a:t>Contains all coding potential</a:t>
            </a:r>
            <a:r>
              <a:rPr lang="en" sz="1204">
                <a:solidFill>
                  <a:schemeClr val="dk1"/>
                </a:solidFill>
              </a:rPr>
              <a:t> </a:t>
            </a:r>
            <a:endParaRPr sz="12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204">
                <a:solidFill>
                  <a:schemeClr val="dk1"/>
                </a:solidFill>
              </a:rPr>
              <a:t>1 bp overlap with gene 41</a:t>
            </a:r>
            <a:endParaRPr sz="12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04">
                <a:solidFill>
                  <a:schemeClr val="dk1"/>
                </a:solidFill>
              </a:rPr>
              <a:t>#2 longest ORF </a:t>
            </a:r>
            <a:r>
              <a:rPr lang="en" sz="1204">
                <a:solidFill>
                  <a:schemeClr val="dk1"/>
                </a:solidFill>
              </a:rPr>
              <a:t>at 348</a:t>
            </a:r>
            <a:endParaRPr sz="12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04">
                <a:solidFill>
                  <a:schemeClr val="dk1"/>
                </a:solidFill>
              </a:rPr>
              <a:t>Starterator</a:t>
            </a:r>
            <a:r>
              <a:rPr lang="en" sz="1204">
                <a:solidFill>
                  <a:schemeClr val="dk1"/>
                </a:solidFill>
              </a:rPr>
              <a:t> -  Appears to be in Odyssey and Beagle (Phamerator map)</a:t>
            </a:r>
            <a:endParaRPr sz="12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04">
                <a:solidFill>
                  <a:schemeClr val="dk1"/>
                </a:solidFill>
              </a:rPr>
              <a:t>Function</a:t>
            </a:r>
            <a:r>
              <a:rPr lang="en" sz="1204">
                <a:solidFill>
                  <a:schemeClr val="dk1"/>
                </a:solidFill>
              </a:rPr>
              <a:t>- low probability match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42/44 (Forward)</a:t>
            </a:r>
            <a:endParaRPr/>
          </a:p>
        </p:txBody>
      </p:sp>
      <p:sp>
        <p:nvSpPr>
          <p:cNvPr id="341" name="Google Shape;341;p57"/>
          <p:cNvSpPr txBox="1"/>
          <p:nvPr>
            <p:ph idx="1" type="body"/>
          </p:nvPr>
        </p:nvSpPr>
        <p:spPr>
          <a:xfrm>
            <a:off x="311700" y="1152475"/>
            <a:ext cx="8520600" cy="40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Original Glimmer calls a start at 34580 bp, strength 4.15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Start codon is ATG at 34580; Stop codon is TGA at 34759</a:t>
            </a:r>
            <a:r>
              <a:rPr lang="en" sz="1300">
                <a:solidFill>
                  <a:schemeClr val="dk1"/>
                </a:solidFill>
              </a:rPr>
              <a:t>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Final score for the start</a:t>
            </a:r>
            <a:r>
              <a:rPr lang="en" sz="1300">
                <a:solidFill>
                  <a:schemeClr val="dk1"/>
                </a:solidFill>
              </a:rPr>
              <a:t> is -4.741 with a z score of 1.902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Contains all </a:t>
            </a:r>
            <a:r>
              <a:rPr b="1" lang="en" sz="1300">
                <a:solidFill>
                  <a:schemeClr val="dk1"/>
                </a:solidFill>
              </a:rPr>
              <a:t>coding potential</a:t>
            </a:r>
            <a:r>
              <a:rPr lang="en" sz="1300">
                <a:solidFill>
                  <a:schemeClr val="dk1"/>
                </a:solidFill>
              </a:rPr>
              <a:t>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Gap</a:t>
            </a:r>
            <a:r>
              <a:rPr lang="en" sz="1300">
                <a:solidFill>
                  <a:schemeClr val="dk1"/>
                </a:solidFill>
              </a:rPr>
              <a:t> - 333 bp gap (with upstream gene); (</a:t>
            </a:r>
            <a:r>
              <a:rPr lang="en" sz="1300">
                <a:solidFill>
                  <a:srgbClr val="FF0000"/>
                </a:solidFill>
              </a:rPr>
              <a:t>14 bp overlap with potential gene)</a:t>
            </a:r>
            <a:endParaRPr sz="13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Longest </a:t>
            </a:r>
            <a:r>
              <a:rPr b="1" lang="en" sz="1300">
                <a:solidFill>
                  <a:schemeClr val="dk1"/>
                </a:solidFill>
              </a:rPr>
              <a:t>ORF at</a:t>
            </a:r>
            <a:r>
              <a:rPr lang="en" sz="1300">
                <a:solidFill>
                  <a:schemeClr val="dk1"/>
                </a:solidFill>
              </a:rPr>
              <a:t> 180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Starterator</a:t>
            </a:r>
            <a:r>
              <a:rPr lang="en" sz="1300">
                <a:solidFill>
                  <a:schemeClr val="dk1"/>
                </a:solidFill>
              </a:rPr>
              <a:t> - Start 1: Found in 6 of 6 ( 100.0% ) of genes in pham  Manual Annotations of this start: 3 of 3 Called 100.0% of time when present Phage (with cluster) where this start called: Beagle_45 (AP2), MellowYellow_37 (AP2), Odyssey395_46 (AP2), Pointis_42 (AP2), Pureglobe5_45 (AP2),  Ranunculus_37 (AP),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Blast</a:t>
            </a:r>
            <a:r>
              <a:rPr lang="en" sz="1300">
                <a:solidFill>
                  <a:schemeClr val="dk1"/>
                </a:solidFill>
              </a:rPr>
              <a:t> - 100%  match with only beagle- </a:t>
            </a:r>
            <a:r>
              <a:rPr lang="en" sz="1300">
                <a:solidFill>
                  <a:schemeClr val="dk1"/>
                </a:solidFill>
              </a:rPr>
              <a:t>hypothetical</a:t>
            </a:r>
            <a:r>
              <a:rPr lang="en" sz="1300">
                <a:solidFill>
                  <a:schemeClr val="dk1"/>
                </a:solidFill>
              </a:rPr>
              <a:t> protein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Function</a:t>
            </a:r>
            <a:r>
              <a:rPr lang="en" sz="1300">
                <a:solidFill>
                  <a:schemeClr val="dk1"/>
                </a:solidFill>
              </a:rPr>
              <a:t> - low probably - unknown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43/45 (Forward)</a:t>
            </a:r>
            <a:endParaRPr/>
          </a:p>
        </p:txBody>
      </p:sp>
      <p:sp>
        <p:nvSpPr>
          <p:cNvPr id="347" name="Google Shape;347;p58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Original Glimmer calls at 34764 bp; strength 6.24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Start codon is ATG at 34764; Stop codon</a:t>
            </a:r>
            <a:r>
              <a:rPr lang="en" sz="1300">
                <a:solidFill>
                  <a:schemeClr val="dk1"/>
                </a:solidFill>
              </a:rPr>
              <a:t> is TGA at 35108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Final </a:t>
            </a:r>
            <a:r>
              <a:rPr b="1" lang="en" sz="1300">
                <a:solidFill>
                  <a:schemeClr val="dk1"/>
                </a:solidFill>
              </a:rPr>
              <a:t>score for the start</a:t>
            </a:r>
            <a:r>
              <a:rPr lang="en" sz="1300">
                <a:solidFill>
                  <a:schemeClr val="dk1"/>
                </a:solidFill>
              </a:rPr>
              <a:t> is -3.836 with a z score of 2.355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Contains all </a:t>
            </a:r>
            <a:r>
              <a:rPr b="1" lang="en" sz="1300">
                <a:solidFill>
                  <a:schemeClr val="dk1"/>
                </a:solidFill>
              </a:rPr>
              <a:t>Coding potential</a:t>
            </a:r>
            <a:r>
              <a:rPr lang="en" sz="1300">
                <a:solidFill>
                  <a:schemeClr val="dk1"/>
                </a:solidFill>
              </a:rPr>
              <a:t>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Gap</a:t>
            </a:r>
            <a:r>
              <a:rPr lang="en" sz="1300">
                <a:solidFill>
                  <a:schemeClr val="dk1"/>
                </a:solidFill>
              </a:rPr>
              <a:t> - 5 bp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#3 longest </a:t>
            </a:r>
            <a:r>
              <a:rPr b="1" lang="en" sz="1300">
                <a:solidFill>
                  <a:schemeClr val="dk1"/>
                </a:solidFill>
              </a:rPr>
              <a:t>ORF</a:t>
            </a:r>
            <a:r>
              <a:rPr lang="en" sz="1300">
                <a:solidFill>
                  <a:schemeClr val="dk1"/>
                </a:solidFill>
              </a:rPr>
              <a:t> </a:t>
            </a:r>
            <a:r>
              <a:rPr b="1" lang="en" sz="1300">
                <a:solidFill>
                  <a:schemeClr val="dk1"/>
                </a:solidFill>
              </a:rPr>
              <a:t>longest</a:t>
            </a:r>
            <a:r>
              <a:rPr lang="en" sz="1300">
                <a:solidFill>
                  <a:schemeClr val="dk1"/>
                </a:solidFill>
              </a:rPr>
              <a:t> at 345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Starterator</a:t>
            </a:r>
            <a:r>
              <a:rPr lang="en" sz="1300">
                <a:solidFill>
                  <a:schemeClr val="dk1"/>
                </a:solidFill>
              </a:rPr>
              <a:t> - Start 8:  Found in 6 of 12 ( 50.0% ) of genes in pham Manual Annotations of this start: 4 of 9 Called 100.0% of time when present Phage (with cluster) where this start called: Beagle_46 (AP2), BruhMoment_42 (AP3), MellowYellow_38 (AP2), Odyssey395_47 (AP2), Pointis_43 (AP2), Pureglobe5_46 (AP2),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NCBII Blast</a:t>
            </a:r>
            <a:r>
              <a:rPr lang="en" sz="1300">
                <a:solidFill>
                  <a:schemeClr val="dk1"/>
                </a:solidFill>
              </a:rPr>
              <a:t> - 100% match with Beagle and Odyssey- membrane protein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Function</a:t>
            </a:r>
            <a:r>
              <a:rPr lang="en" sz="1300">
                <a:solidFill>
                  <a:schemeClr val="dk1"/>
                </a:solidFill>
              </a:rPr>
              <a:t> - </a:t>
            </a:r>
            <a:r>
              <a:rPr lang="en" sz="1300">
                <a:solidFill>
                  <a:schemeClr val="dk1"/>
                </a:solidFill>
              </a:rPr>
              <a:t>membrane protein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44/46 (Forward)</a:t>
            </a:r>
            <a:endParaRPr/>
          </a:p>
        </p:txBody>
      </p:sp>
      <p:sp>
        <p:nvSpPr>
          <p:cNvPr id="353" name="Google Shape;353;p59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Original Glimmer calls a start at 35105 bp, strength of 6.80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Start codon is ATG at 35105; Stop codon</a:t>
            </a:r>
            <a:r>
              <a:rPr lang="en" sz="1300">
                <a:solidFill>
                  <a:schemeClr val="dk1"/>
                </a:solidFill>
              </a:rPr>
              <a:t> is at TGA 35320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Final </a:t>
            </a:r>
            <a:r>
              <a:rPr b="1" lang="en" sz="1300">
                <a:solidFill>
                  <a:schemeClr val="dk1"/>
                </a:solidFill>
              </a:rPr>
              <a:t>core for the start</a:t>
            </a:r>
            <a:r>
              <a:rPr lang="en" sz="1300">
                <a:solidFill>
                  <a:schemeClr val="dk1"/>
                </a:solidFill>
              </a:rPr>
              <a:t> is -3.818 with a z score of 2.363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Covers all c</a:t>
            </a:r>
            <a:r>
              <a:rPr b="1" lang="en" sz="1300">
                <a:solidFill>
                  <a:schemeClr val="dk1"/>
                </a:solidFill>
              </a:rPr>
              <a:t>oding potential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4 bp overlap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Longest and only O</a:t>
            </a:r>
            <a:r>
              <a:rPr b="1" lang="en" sz="1300">
                <a:solidFill>
                  <a:schemeClr val="dk1"/>
                </a:solidFill>
              </a:rPr>
              <a:t>RF </a:t>
            </a:r>
            <a:r>
              <a:rPr lang="en" sz="1300">
                <a:solidFill>
                  <a:schemeClr val="dk1"/>
                </a:solidFill>
              </a:rPr>
              <a:t>at 216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Starterator</a:t>
            </a:r>
            <a:r>
              <a:rPr lang="en" sz="1300">
                <a:solidFill>
                  <a:schemeClr val="dk1"/>
                </a:solidFill>
              </a:rPr>
              <a:t> - Start 6: Found in 9 of 9 ( 100.0% ) of genes in pham Manual Annotations of this start: 7 of 7 Called 100.0% of time when present Phage (with cluster) where this start called: Beagle_47 (AP2), BruhMoment_43 (  AP3), MellowYellow_39 (AP2), Odyssey395_48 (AP2), Pointis_44 (AP2), Pureglobe5_47 (AP2)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Blast</a:t>
            </a:r>
            <a:r>
              <a:rPr lang="en" sz="1300">
                <a:solidFill>
                  <a:schemeClr val="dk1"/>
                </a:solidFill>
              </a:rPr>
              <a:t> - 100% match with beagle- </a:t>
            </a:r>
            <a:r>
              <a:rPr lang="en" sz="1300">
                <a:solidFill>
                  <a:schemeClr val="dk1"/>
                </a:solidFill>
              </a:rPr>
              <a:t>hypothetical</a:t>
            </a:r>
            <a:r>
              <a:rPr lang="en" sz="1300">
                <a:solidFill>
                  <a:schemeClr val="dk1"/>
                </a:solidFill>
              </a:rPr>
              <a:t> protein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Function</a:t>
            </a:r>
            <a:r>
              <a:rPr lang="en" sz="1300">
                <a:solidFill>
                  <a:schemeClr val="dk1"/>
                </a:solidFill>
              </a:rPr>
              <a:t> - low probability - unknown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45/47 (Forward)</a:t>
            </a:r>
            <a:endParaRPr/>
          </a:p>
        </p:txBody>
      </p:sp>
      <p:sp>
        <p:nvSpPr>
          <p:cNvPr id="359" name="Google Shape;359;p60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Original Glimmer calls a start at 35317 bp, strength 17.67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Start codon is ATG at 35317; Stop codon</a:t>
            </a:r>
            <a:r>
              <a:rPr lang="en" sz="1300">
                <a:solidFill>
                  <a:schemeClr val="dk1"/>
                </a:solidFill>
              </a:rPr>
              <a:t> is TGA at 35700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Final </a:t>
            </a:r>
            <a:r>
              <a:rPr b="1" lang="en" sz="1300">
                <a:solidFill>
                  <a:schemeClr val="dk1"/>
                </a:solidFill>
              </a:rPr>
              <a:t>score for the start</a:t>
            </a:r>
            <a:r>
              <a:rPr lang="en" sz="1300">
                <a:solidFill>
                  <a:schemeClr val="dk1"/>
                </a:solidFill>
              </a:rPr>
              <a:t> is -4.602 with a z score of 2.355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Covers all c</a:t>
            </a:r>
            <a:r>
              <a:rPr b="1" lang="en" sz="1300">
                <a:solidFill>
                  <a:schemeClr val="dk1"/>
                </a:solidFill>
              </a:rPr>
              <a:t>oding potential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4 bp overlap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Longest </a:t>
            </a:r>
            <a:r>
              <a:rPr b="1" lang="en" sz="1300">
                <a:solidFill>
                  <a:schemeClr val="dk1"/>
                </a:solidFill>
              </a:rPr>
              <a:t>ORF at</a:t>
            </a:r>
            <a:r>
              <a:rPr lang="en" sz="1300">
                <a:solidFill>
                  <a:schemeClr val="dk1"/>
                </a:solidFill>
              </a:rPr>
              <a:t> 384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Starterator</a:t>
            </a:r>
            <a:r>
              <a:rPr lang="en" sz="1300">
                <a:solidFill>
                  <a:schemeClr val="dk1"/>
                </a:solidFill>
              </a:rPr>
              <a:t> - Start 2: Found in 5 of 8 ( 62.5% ) of genes in pham Manual Annotations of this start: 3 of 5 Called 100.0% of time when present Phage (with cluster) where this start called: Beagle_48 (AP2), MellowYellow_40 (AP2), Odyssey395_49 (AP2), Pointis_45 (AP2), Pureglobe5_48 (AP2),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Blast</a:t>
            </a:r>
            <a:r>
              <a:rPr lang="en" sz="1300">
                <a:solidFill>
                  <a:schemeClr val="dk1"/>
                </a:solidFill>
              </a:rPr>
              <a:t> -</a:t>
            </a:r>
            <a:r>
              <a:rPr lang="en" sz="1300">
                <a:solidFill>
                  <a:schemeClr val="dk1"/>
                </a:solidFill>
              </a:rPr>
              <a:t>MEMBRANE PROTEIN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Function</a:t>
            </a:r>
            <a:r>
              <a:rPr lang="en" sz="1300">
                <a:solidFill>
                  <a:schemeClr val="dk1"/>
                </a:solidFill>
              </a:rPr>
              <a:t> - hypothetical proten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46/48 (Forward)</a:t>
            </a:r>
            <a:endParaRPr/>
          </a:p>
        </p:txBody>
      </p:sp>
      <p:sp>
        <p:nvSpPr>
          <p:cNvPr id="365" name="Google Shape;365;p61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Original Glimmer calls a start at 35693 bp, strength 15.41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Start codon is ATG at 35693; Stop codon</a:t>
            </a:r>
            <a:r>
              <a:rPr lang="en" sz="1300">
                <a:solidFill>
                  <a:schemeClr val="dk1"/>
                </a:solidFill>
              </a:rPr>
              <a:t> is TAA at 35986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Final </a:t>
            </a:r>
            <a:r>
              <a:rPr b="1" lang="en" sz="1300">
                <a:solidFill>
                  <a:schemeClr val="dk1"/>
                </a:solidFill>
              </a:rPr>
              <a:t>Score for the start</a:t>
            </a:r>
            <a:r>
              <a:rPr lang="en" sz="1300">
                <a:solidFill>
                  <a:schemeClr val="dk1"/>
                </a:solidFill>
              </a:rPr>
              <a:t> is -2.316 with a z score of 3.066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Covers all </a:t>
            </a:r>
            <a:r>
              <a:rPr b="1" lang="en" sz="1300">
                <a:solidFill>
                  <a:schemeClr val="dk1"/>
                </a:solidFill>
              </a:rPr>
              <a:t>Coding potential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8 bp overlap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#2 longest </a:t>
            </a:r>
            <a:r>
              <a:rPr b="1" lang="en" sz="1300">
                <a:solidFill>
                  <a:schemeClr val="dk1"/>
                </a:solidFill>
              </a:rPr>
              <a:t>ORF at </a:t>
            </a:r>
            <a:r>
              <a:rPr lang="en" sz="1300">
                <a:solidFill>
                  <a:schemeClr val="dk1"/>
                </a:solidFill>
              </a:rPr>
              <a:t>294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Starterator</a:t>
            </a:r>
            <a:r>
              <a:rPr lang="en" sz="1300">
                <a:solidFill>
                  <a:schemeClr val="dk1"/>
                </a:solidFill>
              </a:rPr>
              <a:t> - Start 3: Found in 7 of 7 ( 100.0% ) of genes in pham Manual Annotations of this start: 4 of 4 Called 100.0% of time when present Phage (with cluster) where this start called: Beagle_49 (AP2), BruhMoment_45 (AP3), MellowYellow_41 (AP2), Odyssey395_50 (AP2), Pointis_46 (AP2), Pureglobe5_49 (AP2)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Blast</a:t>
            </a:r>
            <a:r>
              <a:rPr lang="en" sz="1300">
                <a:solidFill>
                  <a:schemeClr val="dk1"/>
                </a:solidFill>
              </a:rPr>
              <a:t> - 100% match with beagle- membrane protein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Function</a:t>
            </a:r>
            <a:r>
              <a:rPr lang="en" sz="1300">
                <a:solidFill>
                  <a:schemeClr val="dk1"/>
                </a:solidFill>
              </a:rPr>
              <a:t> -poor probability - unknown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4 (Forward)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283350" y="939925"/>
            <a:ext cx="8520600" cy="3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Glimmer calls 1554, GeneMark calls 1614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SSC: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Start: 1554 starts at GTG, 1614 starts at ATG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Stop: 1709 at TGA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SO: Start 1614 has a better score than 1554, but 1614 is &lt;100 nucleotides, best score of -5.950 with start at 1554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Agree/Disagree: Pick 1554 start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CP:Some CP lost with 1614 start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Gap: 13 bp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LO: 1554 has longer ORF than 1614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ST: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BLAST on NCBI: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Function: 91% match with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Protein on HHPred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150" y="2804297"/>
            <a:ext cx="6151626" cy="51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4000" y="3693101"/>
            <a:ext cx="5736325" cy="135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47/49 (Forward)</a:t>
            </a:r>
            <a:endParaRPr/>
          </a:p>
        </p:txBody>
      </p:sp>
      <p:sp>
        <p:nvSpPr>
          <p:cNvPr id="371" name="Google Shape;371;p62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Original Glimmer calls at 35996 bp, strength 13.87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Start codon is ATG at 35996; Stop codon</a:t>
            </a:r>
            <a:r>
              <a:rPr lang="en" sz="1300">
                <a:solidFill>
                  <a:schemeClr val="dk1"/>
                </a:solidFill>
              </a:rPr>
              <a:t> is TAG at 37693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Final s</a:t>
            </a:r>
            <a:r>
              <a:rPr b="1" lang="en" sz="1300">
                <a:solidFill>
                  <a:schemeClr val="dk1"/>
                </a:solidFill>
              </a:rPr>
              <a:t>core for the start</a:t>
            </a:r>
            <a:r>
              <a:rPr lang="en" sz="1300">
                <a:solidFill>
                  <a:schemeClr val="dk1"/>
                </a:solidFill>
              </a:rPr>
              <a:t> is -2.011 with a z score of 3.217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Covers all c</a:t>
            </a:r>
            <a:r>
              <a:rPr b="1" lang="en" sz="1300">
                <a:solidFill>
                  <a:schemeClr val="dk1"/>
                </a:solidFill>
              </a:rPr>
              <a:t>oding potential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Gap</a:t>
            </a:r>
            <a:r>
              <a:rPr lang="en" sz="1300">
                <a:solidFill>
                  <a:schemeClr val="dk1"/>
                </a:solidFill>
              </a:rPr>
              <a:t> - 9 bp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Longest </a:t>
            </a:r>
            <a:r>
              <a:rPr b="1" lang="en" sz="1300">
                <a:solidFill>
                  <a:schemeClr val="dk1"/>
                </a:solidFill>
              </a:rPr>
              <a:t>ORF at</a:t>
            </a:r>
            <a:r>
              <a:rPr lang="en" sz="1300">
                <a:solidFill>
                  <a:schemeClr val="dk1"/>
                </a:solidFill>
              </a:rPr>
              <a:t> 1698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Starterator</a:t>
            </a:r>
            <a:r>
              <a:rPr lang="en" sz="1300">
                <a:solidFill>
                  <a:schemeClr val="dk1"/>
                </a:solidFill>
              </a:rPr>
              <a:t> -Start 2: Found in 5 of 13 ( 38.5% ) of genes in pham Manual Annotations of this start: 3 of 8 Called 100.0% of time when present Phage (with cluster) where this start called: Beagle_42 (AP2), MellowYellow_35 (AP2), Odyssey395_43 (AP2), Pointis_40 (AP2), Pureglobe5_43 (AP2),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Blast</a:t>
            </a:r>
            <a:r>
              <a:rPr lang="en" sz="1300">
                <a:solidFill>
                  <a:schemeClr val="dk1"/>
                </a:solidFill>
              </a:rPr>
              <a:t> -100% match with Pureglobe, Beagle, and Odyssey- minor tail protein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Function</a:t>
            </a:r>
            <a:r>
              <a:rPr lang="en" sz="1300">
                <a:solidFill>
                  <a:schemeClr val="dk1"/>
                </a:solidFill>
              </a:rPr>
              <a:t> - poor probability - unknown protein; Pureglobe, Beagle, Odyssey call this a minor tail protein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48/50 (Reverse)</a:t>
            </a:r>
            <a:endParaRPr/>
          </a:p>
        </p:txBody>
      </p:sp>
      <p:sp>
        <p:nvSpPr>
          <p:cNvPr id="377" name="Google Shape;377;p63"/>
          <p:cNvSpPr txBox="1"/>
          <p:nvPr>
            <p:ph idx="1" type="body"/>
          </p:nvPr>
        </p:nvSpPr>
        <p:spPr>
          <a:xfrm>
            <a:off x="311700" y="1099200"/>
            <a:ext cx="8520600" cy="40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b="1" lang="en" sz="1325"/>
              <a:t>Original Glimmer calls a start at 38268 bp; Strength 12.44</a:t>
            </a:r>
            <a:endParaRPr b="1" sz="1325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b="1" lang="en" sz="1325"/>
              <a:t>Start codon is ATG at 38268; Stop codon</a:t>
            </a:r>
            <a:r>
              <a:rPr lang="en" sz="1325"/>
              <a:t> is TGA at 37831</a:t>
            </a:r>
            <a:endParaRPr sz="1325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b="1" lang="en" sz="1325"/>
              <a:t>Final score for the start </a:t>
            </a:r>
            <a:r>
              <a:rPr lang="en" sz="1325"/>
              <a:t>is -3.293 with a z score of 2.827</a:t>
            </a:r>
            <a:endParaRPr sz="1325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b="1" lang="en" sz="1325"/>
              <a:t>Covers all coding potential</a:t>
            </a:r>
            <a:r>
              <a:rPr lang="en" sz="1325"/>
              <a:t> </a:t>
            </a:r>
            <a:endParaRPr sz="1325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b="1" lang="en" sz="1325"/>
              <a:t>Overlap 11 bp</a:t>
            </a:r>
            <a:r>
              <a:rPr lang="en" sz="1325"/>
              <a:t> </a:t>
            </a:r>
            <a:endParaRPr sz="1325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b="1" lang="en" sz="1325"/>
              <a:t>Longest ORF at</a:t>
            </a:r>
            <a:r>
              <a:rPr lang="en" sz="1325"/>
              <a:t> 438</a:t>
            </a:r>
            <a:endParaRPr sz="1325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b="1" lang="en" sz="1325"/>
              <a:t>Starterator </a:t>
            </a:r>
            <a:r>
              <a:rPr lang="en" sz="1325"/>
              <a:t>-Start 9</a:t>
            </a:r>
            <a:endParaRPr sz="1325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" sz="1325"/>
              <a:t>• Found in 6 of 34 ( 17.6% ) of genes in pham </a:t>
            </a:r>
            <a:endParaRPr sz="1325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" sz="1325"/>
              <a:t>Called 83.3% of time when present </a:t>
            </a:r>
            <a:endParaRPr sz="1325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" sz="1325"/>
              <a:t>• Phage (with cluster) where this start called: Beagle_51 (AP2), BruhMoment_47 (AP3), Odyssey395_52 (AP2), Pointis_48 (AP2), Pureglobe5_51 (AP2),</a:t>
            </a:r>
            <a:endParaRPr sz="1325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b="1" lang="en" sz="1325"/>
              <a:t>Blast </a:t>
            </a:r>
            <a:r>
              <a:rPr lang="en" sz="1325"/>
              <a:t>- 100% match with </a:t>
            </a:r>
            <a:r>
              <a:rPr lang="en" sz="1325"/>
              <a:t>odyssey- RusA like resolvase</a:t>
            </a:r>
            <a:endParaRPr sz="1325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b="1" lang="en" sz="1325"/>
              <a:t>Function </a:t>
            </a:r>
            <a:r>
              <a:rPr lang="en" sz="1325"/>
              <a:t>- 99.27 probability RusA like resolvase/endonuclease</a:t>
            </a:r>
            <a:endParaRPr sz="1325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49/51 (Reverse)</a:t>
            </a:r>
            <a:endParaRPr/>
          </a:p>
        </p:txBody>
      </p:sp>
      <p:sp>
        <p:nvSpPr>
          <p:cNvPr id="383" name="Google Shape;383;p64"/>
          <p:cNvSpPr txBox="1"/>
          <p:nvPr>
            <p:ph idx="1" type="body"/>
          </p:nvPr>
        </p:nvSpPr>
        <p:spPr>
          <a:xfrm>
            <a:off x="311700" y="101772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20"/>
              <a:t>Original</a:t>
            </a:r>
            <a:r>
              <a:rPr b="1" lang="en" sz="1220"/>
              <a:t> Glimmer calls a start at 38500 bp, strength 14.32</a:t>
            </a:r>
            <a:endParaRPr b="1" sz="122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20"/>
              <a:t>Start codon is ATG at 38500; Stop codon</a:t>
            </a:r>
            <a:r>
              <a:rPr lang="en" sz="1220"/>
              <a:t> is TGA at 38258</a:t>
            </a:r>
            <a:endParaRPr sz="122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20"/>
              <a:t>Final core for the start</a:t>
            </a:r>
            <a:r>
              <a:rPr lang="en" sz="1220"/>
              <a:t> is  -4.916 with a z score of 1.858</a:t>
            </a:r>
            <a:endParaRPr sz="122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20"/>
              <a:t>Covers all coding potential </a:t>
            </a:r>
            <a:endParaRPr sz="122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20"/>
              <a:t>Overlap 4 bp</a:t>
            </a:r>
            <a:endParaRPr sz="122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20"/>
              <a:t>Longest ORF </a:t>
            </a:r>
            <a:r>
              <a:rPr lang="en" sz="1220"/>
              <a:t>at 243</a:t>
            </a:r>
            <a:endParaRPr sz="122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20"/>
              <a:t>Starterator </a:t>
            </a:r>
            <a:r>
              <a:rPr lang="en" sz="1220"/>
              <a:t>- Start 3:</a:t>
            </a:r>
            <a:endParaRPr sz="122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220"/>
              <a:t>• Found in 6 of 8 ( 75.0% ) of genes in pham</a:t>
            </a:r>
            <a:endParaRPr sz="122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220"/>
              <a:t>• Manual Annotations of this start: 3 of 4</a:t>
            </a:r>
            <a:endParaRPr sz="122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220"/>
              <a:t>• Called 100.0% of time when present</a:t>
            </a:r>
            <a:endParaRPr sz="122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220"/>
              <a:t>• Phage (with cluster) where this start called: Beagle_52 (AP2), MellowYellow_45, (AP2), Odyssey395_53 (AP2), Pointis_49 (AP2), Pureglobe5_52 (AP2), Ranunculus_45 (AP),</a:t>
            </a:r>
            <a:endParaRPr sz="122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20"/>
              <a:t>Blast </a:t>
            </a:r>
            <a:r>
              <a:rPr lang="en" sz="1220"/>
              <a:t>- 100% match with Odessey and Beagle- hypothetical protein</a:t>
            </a:r>
            <a:endParaRPr sz="122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1220"/>
              <a:t>Function </a:t>
            </a:r>
            <a:r>
              <a:rPr lang="en" sz="1220"/>
              <a:t>- low probability, unknown function</a:t>
            </a:r>
            <a:endParaRPr sz="122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t/>
            </a:r>
            <a:endParaRPr sz="92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50/52 (Reverse)</a:t>
            </a:r>
            <a:endParaRPr/>
          </a:p>
        </p:txBody>
      </p:sp>
      <p:sp>
        <p:nvSpPr>
          <p:cNvPr id="389" name="Google Shape;389;p65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4536"/>
              <a:t>Original</a:t>
            </a:r>
            <a:r>
              <a:rPr b="1" lang="en" sz="4536"/>
              <a:t> Glimmer calls a start at 38688 bp, strength 12.20; GeneMark disagrees- calls a start at 38700</a:t>
            </a:r>
            <a:endParaRPr b="1" sz="4536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4536"/>
              <a:t>Start codon is GTG at 38688; Stop codon</a:t>
            </a:r>
            <a:r>
              <a:rPr lang="en" sz="4536"/>
              <a:t> is TGA at 38497</a:t>
            </a:r>
            <a:endParaRPr sz="4536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4536"/>
              <a:t>Final score for the Glimmer start </a:t>
            </a:r>
            <a:r>
              <a:rPr lang="en" sz="4536"/>
              <a:t>is -5.141 with a z score of 1.715</a:t>
            </a:r>
            <a:endParaRPr sz="4536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4536"/>
              <a:t>Covers all coding potential </a:t>
            </a:r>
            <a:endParaRPr sz="4536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536"/>
              <a:t>Gap 4 bp in Glimmer start</a:t>
            </a:r>
            <a:endParaRPr sz="4536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4536"/>
              <a:t>#2 longest ORF </a:t>
            </a:r>
            <a:r>
              <a:rPr lang="en" sz="4536"/>
              <a:t>at 192 for Glimmer start</a:t>
            </a:r>
            <a:endParaRPr sz="4536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4536"/>
              <a:t>Starterator </a:t>
            </a:r>
            <a:r>
              <a:rPr lang="en" sz="4536"/>
              <a:t>- Start 2:</a:t>
            </a:r>
            <a:endParaRPr sz="4536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536"/>
              <a:t>• Found in 6 of 6 ( 100.0% ) of genes in pham</a:t>
            </a:r>
            <a:endParaRPr sz="4536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536"/>
              <a:t>• Manual Annotations of this start: 3 of 3</a:t>
            </a:r>
            <a:endParaRPr sz="4536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536"/>
              <a:t>• Called 83.3% of time when present</a:t>
            </a:r>
            <a:endParaRPr sz="4536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536"/>
              <a:t>• Phage (with cluster) where this start called: Beagle_53 (AP2), MellowYellow_46, (AP2), Odyssey395_54 (AP2), Pureglobe5_53 (AP2), Ranunculus_4(AP)</a:t>
            </a:r>
            <a:endParaRPr sz="4536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4536"/>
              <a:t>Blast </a:t>
            </a:r>
            <a:r>
              <a:rPr lang="en" sz="4536"/>
              <a:t>- 100% match with Pureglobe, Odyssey, Beagle- hypothetical protein</a:t>
            </a:r>
            <a:endParaRPr sz="4536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4536"/>
              <a:t>Function </a:t>
            </a:r>
            <a:r>
              <a:rPr lang="en" sz="4536"/>
              <a:t>- </a:t>
            </a:r>
            <a:r>
              <a:rPr lang="en" sz="4536"/>
              <a:t>hypothetical protein</a:t>
            </a:r>
            <a:endParaRPr sz="4536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4536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51/53 (Reverse)</a:t>
            </a:r>
            <a:endParaRPr/>
          </a:p>
        </p:txBody>
      </p:sp>
      <p:sp>
        <p:nvSpPr>
          <p:cNvPr id="395" name="Google Shape;395;p66"/>
          <p:cNvSpPr txBox="1"/>
          <p:nvPr>
            <p:ph idx="1" type="body"/>
          </p:nvPr>
        </p:nvSpPr>
        <p:spPr>
          <a:xfrm>
            <a:off x="311700" y="947150"/>
            <a:ext cx="8520600" cy="3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SSC: Start 38986, Stop 38693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SO:  -3.934, Best Score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Agree/Disagree: Agree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CP: 1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Overlap 4bp with </a:t>
            </a:r>
            <a:r>
              <a:rPr lang="en" sz="1700"/>
              <a:t>preceded</a:t>
            </a:r>
            <a:r>
              <a:rPr lang="en" sz="1700"/>
              <a:t> gene 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LO: Second longest ORF 294bp. Longest ORF is 306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Starterator: Start 5, Found in 3 of 5 ( 60.0% ) of genes in pham. Called 66.7% of time when present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Blast: very high match with beagle 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Function: 96.9 probability helix-turn-helix DNA-binding protein</a:t>
            </a:r>
            <a:endParaRPr sz="17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52/54 (Reverse)</a:t>
            </a:r>
            <a:endParaRPr/>
          </a:p>
        </p:txBody>
      </p:sp>
      <p:sp>
        <p:nvSpPr>
          <p:cNvPr id="401" name="Google Shape;401;p67"/>
          <p:cNvSpPr txBox="1"/>
          <p:nvPr>
            <p:ph idx="1" type="body"/>
          </p:nvPr>
        </p:nvSpPr>
        <p:spPr>
          <a:xfrm>
            <a:off x="311700" y="1152475"/>
            <a:ext cx="8520600" cy="36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SSC: Start 39279, Stop 38983 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SO: -4.580, Third Best Score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Agree/Disagree: Agree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CP: 1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Overlap: 4 bp with previous Gene 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LO: yes, 297bp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Starterator - Start 6, Found in 12 of 12 ( 100.0% ) of genes in pham,  Called 100.0% of time when present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Blast: 100 match with beagle and high percent match with 2 in pham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Function: hypothetical protein</a:t>
            </a:r>
            <a:endParaRPr sz="17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53/55 (Reverse)</a:t>
            </a:r>
            <a:endParaRPr/>
          </a:p>
        </p:txBody>
      </p:sp>
      <p:sp>
        <p:nvSpPr>
          <p:cNvPr id="407" name="Google Shape;407;p68"/>
          <p:cNvSpPr txBox="1"/>
          <p:nvPr>
            <p:ph idx="1" type="body"/>
          </p:nvPr>
        </p:nvSpPr>
        <p:spPr>
          <a:xfrm>
            <a:off x="311700" y="1152475"/>
            <a:ext cx="8520600" cy="36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SSC: Start 39683, Stop 39276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SO: -5.005, Best Score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Agree/Disagree: Agree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CP: 1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Gap: 11 bp with previous Gene 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LO: no, the third one, 408bp. Longest ORF is 519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Starterator: Start 119, Found in 58 of 391 ( 14.8% ) of genes in pham. Called 94.8% of time when present.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Blast: 100% match with hypothetical Protein in Beagle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700"/>
              <a:t>Function: hypothetical protein</a:t>
            </a:r>
            <a:endParaRPr sz="2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54/56 (Reverse)</a:t>
            </a:r>
            <a:endParaRPr/>
          </a:p>
        </p:txBody>
      </p:sp>
      <p:sp>
        <p:nvSpPr>
          <p:cNvPr id="413" name="Google Shape;413;p69"/>
          <p:cNvSpPr txBox="1"/>
          <p:nvPr>
            <p:ph idx="1" type="body"/>
          </p:nvPr>
        </p:nvSpPr>
        <p:spPr>
          <a:xfrm>
            <a:off x="311700" y="1152475"/>
            <a:ext cx="85206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Start GTG @ 39913 end at 39695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-2.590, Best Score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Agree/Disagree: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high coding potential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Overlap 4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no, the second longest one,  219 bp. Longest ORF is 459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ST: Start 2, Found in 5 of 5 ( 100.0% ) of genes in pham. Called 100.0% of time when present.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BLAST: 100% and 97.2% match with BEagle and Pureglobe5 respectively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only low probability scores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55/57 (Reverse)</a:t>
            </a:r>
            <a:endParaRPr/>
          </a:p>
        </p:txBody>
      </p:sp>
      <p:sp>
        <p:nvSpPr>
          <p:cNvPr id="419" name="Google Shape;419;p70"/>
          <p:cNvSpPr txBox="1"/>
          <p:nvPr>
            <p:ph idx="1" type="body"/>
          </p:nvPr>
        </p:nvSpPr>
        <p:spPr>
          <a:xfrm>
            <a:off x="311700" y="1152450"/>
            <a:ext cx="8520600" cy="3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Start ATG @ 40164 to Stop @ 39910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-2.372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Agree/Disagree: Agree with gene.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high coding potential, all covered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4bp overlap with 56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yes, 255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Start 3, Found in 7 of 9 ( 77.8% ) of genes in pham. Called 100.0% of time when present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DNA binding domain protein; 100% match with Beagle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Function: </a:t>
            </a:r>
            <a:r>
              <a:rPr lang="en"/>
              <a:t>DNA binding protein, 99.09 Probability score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56/58 (Reverse)</a:t>
            </a:r>
            <a:endParaRPr/>
          </a:p>
        </p:txBody>
      </p:sp>
      <p:sp>
        <p:nvSpPr>
          <p:cNvPr id="425" name="Google Shape;425;p71"/>
          <p:cNvSpPr txBox="1"/>
          <p:nvPr>
            <p:ph idx="1" type="body"/>
          </p:nvPr>
        </p:nvSpPr>
        <p:spPr>
          <a:xfrm>
            <a:off x="205525" y="1017725"/>
            <a:ext cx="8263500" cy="39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Original Glimmer call @bp 40391 has strength 10.43; GeneMark calls start at 40415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Start ATG @ 40415, Stop 40161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-2.367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Agree/Disagree: Disagrees. ChoseGeneMark start at 40415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High coding potential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7820"/>
              <a:buFont typeface="Arial"/>
              <a:buNone/>
            </a:pPr>
            <a:r>
              <a:rPr lang="en"/>
              <a:t>Overlap: 16 bp with 57</a:t>
            </a:r>
            <a:endParaRPr sz="395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yes, 255 bp.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They chose start 40391. For start at 40391, Start 4 was Found in 6 of 6 ( 100.0% ) of genes in pham. Called 16.7% of time when present.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Helix-turn-helix DNA binding protein; 100% match with Beagle and Odyssey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Function: helix-turn-helix DNA binding domain protein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5 (Forward)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Glimmer calls start 1709, GeneMark calls 1733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Start:1709 at ATG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Stop:  1837 at TGA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1733 has better score than 1709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Pick 1709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All CP sustained with 1709 start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Gap:1709 has 1 bp overlap with gene 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1709 has longer ORF than 1733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Start found and picked by ⅘ of AP2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 on NCBI: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 Potentially a DNA binding protein (Phamerator)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0750" y="1709925"/>
            <a:ext cx="5010175" cy="4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57/59 (Reverse)</a:t>
            </a:r>
            <a:endParaRPr/>
          </a:p>
        </p:txBody>
      </p:sp>
      <p:sp>
        <p:nvSpPr>
          <p:cNvPr id="431" name="Google Shape;431;p72"/>
          <p:cNvSpPr txBox="1"/>
          <p:nvPr>
            <p:ph idx="1" type="body"/>
          </p:nvPr>
        </p:nvSpPr>
        <p:spPr>
          <a:xfrm>
            <a:off x="311700" y="1152475"/>
            <a:ext cx="8520600" cy="3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Start GTG 40596, Stop 40408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S: -5.332, Second Best Score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Agree/Disagree: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103bp with Gene 58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no, 189 bp. Longest ORF 255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Start 3, Found in 2 of 2 ( 100.0% ) of genes in pham; Manual Annotations of this start: 1 of 1. Called 100.0% of time when present. Phage (with cluster) where this start called: Beagle_60 (AP2), Pointis_57 (AP2),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"Hypothetical protein" match with Beagle.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Unknown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</a:t>
            </a:r>
            <a:r>
              <a:rPr lang="en"/>
              <a:t>58/60 (Reverse)</a:t>
            </a:r>
            <a:endParaRPr/>
          </a:p>
        </p:txBody>
      </p:sp>
      <p:sp>
        <p:nvSpPr>
          <p:cNvPr id="437" name="Google Shape;437;p73"/>
          <p:cNvSpPr txBox="1"/>
          <p:nvPr>
            <p:ph idx="1" type="body"/>
          </p:nvPr>
        </p:nvSpPr>
        <p:spPr>
          <a:xfrm>
            <a:off x="311700" y="1152475"/>
            <a:ext cx="8520600" cy="3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SSC: Start 41126, Stop 40698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SO: -2.423, Best Score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Agree/Disagree: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CP: 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Overlap: 4bp with Gene 59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LO: no,  429. Longest ORF is 576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ST: Found in 10/10 (100%) of genes in pharma, called 100% when present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BLAST: 98% match with Beagle_62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49065"/>
              <a:buFont typeface="Arial"/>
              <a:buNone/>
            </a:pPr>
            <a:r>
              <a:rPr lang="en"/>
              <a:t>Function: Hypothetical protein</a:t>
            </a:r>
            <a:endParaRPr b="1" sz="224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</a:t>
            </a:r>
            <a:r>
              <a:rPr lang="en"/>
              <a:t>59/61 (Reverse)</a:t>
            </a:r>
            <a:endParaRPr/>
          </a:p>
        </p:txBody>
      </p:sp>
      <p:sp>
        <p:nvSpPr>
          <p:cNvPr id="443" name="Google Shape;443;p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SSC: Start 41311, Stop 41123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SO: -2.933, Best Score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Agree/Disagree: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CP: 1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Overlap: 4bp with Gene 60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LO: yes, 189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ST: Start 2 found 3/3 (100%) of genes in pham, called 100% when present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Blast: 100% match Beagle_63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Function: </a:t>
            </a:r>
            <a:r>
              <a:rPr lang="en"/>
              <a:t>Unknown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</a:t>
            </a:r>
            <a:r>
              <a:rPr lang="en"/>
              <a:t>60/62 (Reverse)</a:t>
            </a:r>
            <a:endParaRPr/>
          </a:p>
        </p:txBody>
      </p:sp>
      <p:sp>
        <p:nvSpPr>
          <p:cNvPr id="449" name="Google Shape;449;p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SSC: Start 41439, Stop 41308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SO: -2.909, best Score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Agree/Disagree: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CP: 1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Overlap: 1bp with Gene 61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LO: no, 132. Longest ORF is 354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ST: Start 4, found in 3/3 (100%) of genes in pham, called 66.7%  of the time when present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Blast: 100% match Beagle_64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Function: Hypothetical protein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61/63 (Reverse)</a:t>
            </a:r>
            <a:endParaRPr/>
          </a:p>
        </p:txBody>
      </p:sp>
      <p:sp>
        <p:nvSpPr>
          <p:cNvPr id="455" name="Google Shape;455;p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</a:t>
            </a:r>
            <a:r>
              <a:rPr lang="en"/>
              <a:t> Glimmer call @bp 41756 has strength 13.83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SSC: </a:t>
            </a:r>
            <a:r>
              <a:rPr lang="en"/>
              <a:t>Start codon is: ATG stop codon is: TGA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SO: -4.473 (2/8) Z score: 2.066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Agree/Disagree: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CD: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overlap 4bp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LO: 318 (2/8 longest)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ST: Start 17 Found 5/13 genes in pham, called 100% of </a:t>
            </a:r>
            <a:r>
              <a:rPr lang="en"/>
              <a:t>the time when present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Blast: 99% match with Beagle_64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Funcation: hypothetical protein 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62/64 (Reverse)</a:t>
            </a:r>
            <a:endParaRPr/>
          </a:p>
        </p:txBody>
      </p:sp>
      <p:sp>
        <p:nvSpPr>
          <p:cNvPr id="461" name="Google Shape;461;p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Glimmer call @bp 42133 has strength 11.33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SSC: Start codon: ATG Stop codon: TGA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SO: -4.252 (2/9 smallest) Z score:2.883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Agree/Disagree: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CD: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Overlap of 4bp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LO: 381 longest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ST: Start 9 6/18 (33.33%) of genes in pham, called 100% of time when present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Blast: 100% match with Beagle_64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Function: Unknown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63/65 (Reverse)</a:t>
            </a:r>
            <a:endParaRPr/>
          </a:p>
        </p:txBody>
      </p:sp>
      <p:sp>
        <p:nvSpPr>
          <p:cNvPr id="467" name="Google Shape;467;p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Glimmer call @bp 42133 has strength 11.33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SSC: Start codon: ATG Stop codon: TGA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SO: -5.116 (smallest) Z score: 1.793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CD: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Overlap of 4bp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LO: 42405 (longest)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ST: 6/15 called 100%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BLAST: hypothetical protein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FUNCTION: N/A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64/66 (Reverse)</a:t>
            </a:r>
            <a:endParaRPr/>
          </a:p>
        </p:txBody>
      </p:sp>
      <p:sp>
        <p:nvSpPr>
          <p:cNvPr id="473" name="Google Shape;473;p79"/>
          <p:cNvSpPr txBox="1"/>
          <p:nvPr>
            <p:ph idx="1" type="body"/>
          </p:nvPr>
        </p:nvSpPr>
        <p:spPr>
          <a:xfrm>
            <a:off x="311700" y="1152475"/>
            <a:ext cx="8520600" cy="37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Glimmer call @bp 42710 has strength 5.14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SSC:   Start ATG, 42710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Stop TGA, 42402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start, 42710 (OFR 309, score -3.657)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Agree/Disagree: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CD: agrees with GeneMark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Overlap of 1bp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396, No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3525"/>
              <a:buFont typeface="Arial"/>
              <a:buNone/>
            </a:pPr>
            <a:r>
              <a:rPr lang="en"/>
              <a:t>ST:</a:t>
            </a:r>
            <a:r>
              <a:rPr lang="en" sz="2527"/>
              <a:t> </a:t>
            </a:r>
            <a:r>
              <a:rPr lang="en" sz="182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4: • Found in 5 of 9 ( 55.6% ) of genes in pham • Manual Annotations of this start: 3 of 6 </a:t>
            </a:r>
            <a:endParaRPr sz="2527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 NCBI: Hypothetical Protein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65/67 (Reverse)</a:t>
            </a:r>
            <a:endParaRPr/>
          </a:p>
        </p:txBody>
      </p:sp>
      <p:sp>
        <p:nvSpPr>
          <p:cNvPr id="479" name="Google Shape;479;p80"/>
          <p:cNvSpPr txBox="1"/>
          <p:nvPr>
            <p:ph idx="1" type="body"/>
          </p:nvPr>
        </p:nvSpPr>
        <p:spPr>
          <a:xfrm>
            <a:off x="403950" y="1144450"/>
            <a:ext cx="8520600" cy="38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190"/>
              <a:t>Original Glimmer call @bp 42958 has strength 10.25</a:t>
            </a:r>
            <a:endParaRPr sz="11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190"/>
              <a:t>SSC:   Start GTG, 42958</a:t>
            </a:r>
            <a:endParaRPr sz="11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190"/>
              <a:t>	Stop TGA, 42710</a:t>
            </a:r>
            <a:endParaRPr sz="11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190"/>
              <a:t>SO: start, 42958 (OFR 249, score -6.491)</a:t>
            </a:r>
            <a:endParaRPr sz="11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190"/>
              <a:t>Agree/Disagree: agree</a:t>
            </a:r>
            <a:endParaRPr sz="11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190"/>
              <a:t>CD: agrees with GeneMark</a:t>
            </a:r>
            <a:endParaRPr sz="11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190"/>
              <a:t>Gap: Gap of 14 bp</a:t>
            </a:r>
            <a:endParaRPr sz="11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190"/>
              <a:t>LO: 264, No</a:t>
            </a:r>
            <a:endParaRPr sz="11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190"/>
              <a:t>ST:Start 15: • Found in 29 of 29 ( 100.0% ) of genes in pham • Manual Annotations of this start: 1 of 20 • Called 13.8% of time when present</a:t>
            </a:r>
            <a:endParaRPr sz="15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190"/>
              <a:t>BLAST NCBI: Hypothetical Protein</a:t>
            </a:r>
            <a:endParaRPr sz="119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66/68 (Reverse)</a:t>
            </a:r>
            <a:endParaRPr/>
          </a:p>
        </p:txBody>
      </p:sp>
      <p:sp>
        <p:nvSpPr>
          <p:cNvPr id="485" name="Google Shape;485;p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Glimmer call @bp 43497 has strength 12.72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SSC:   Start ATG, 43497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Stop TGA, 42973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start, 43497 (OFR 525, score -2.645)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Agree/Disagree: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CD: agrees with GeneMark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32bp gap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525, yes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3525"/>
              <a:buFont typeface="Arial"/>
              <a:buNone/>
            </a:pPr>
            <a:r>
              <a:rPr lang="en"/>
              <a:t>ST:Start 1: • Found in 5 of 5 ( 100.0% ) of genes in pham • Manual Annotations of this start: 3 of 3 • Called 100.0% of time when present </a:t>
            </a:r>
            <a:endParaRPr sz="2527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 NCBI: Hypothetical Protein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6 (Forward)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Glimmer and Genemark agree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SSC: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Start: 1837 at ATG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Stop: 2073 at TGA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SO: 1837 has best score (-3.234)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Agree/Disagree: Agree with 1837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CP: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Gap: 1 bp overlap with Gene 5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LO: Longest ORF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ST: Found and called in 5/5 of AP2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BLAST on NCBI: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Function: 92% match with potential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Protein on HHPred:HP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9245" y="2477850"/>
            <a:ext cx="5519601" cy="20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6500" y="170452"/>
            <a:ext cx="6418599" cy="64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67/69 (Reverse)</a:t>
            </a:r>
            <a:endParaRPr/>
          </a:p>
        </p:txBody>
      </p:sp>
      <p:sp>
        <p:nvSpPr>
          <p:cNvPr id="491" name="Google Shape;491;p82"/>
          <p:cNvSpPr txBox="1"/>
          <p:nvPr>
            <p:ph idx="1" type="body"/>
          </p:nvPr>
        </p:nvSpPr>
        <p:spPr>
          <a:xfrm>
            <a:off x="311700" y="1152475"/>
            <a:ext cx="8520600" cy="3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190"/>
              <a:t>Original Glimmer call @bp 43748 has strength 12.72</a:t>
            </a:r>
            <a:endParaRPr sz="11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190"/>
              <a:t>SSC:   Start ATG, 43748</a:t>
            </a:r>
            <a:endParaRPr sz="11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190"/>
              <a:t>	Stop TGA, 43530</a:t>
            </a:r>
            <a:endParaRPr sz="11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190"/>
              <a:t>SO: start, 43748 (OFR 219, score -3.430)</a:t>
            </a:r>
            <a:endParaRPr sz="11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190"/>
              <a:t>Agree/Disagree: agree</a:t>
            </a:r>
            <a:endParaRPr sz="11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190"/>
              <a:t>CD: agrees with GeneMark</a:t>
            </a:r>
            <a:endParaRPr sz="11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190"/>
              <a:t>Gap: Overlap of 4</a:t>
            </a:r>
            <a:endParaRPr sz="11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190"/>
              <a:t>LO: 558, No</a:t>
            </a:r>
            <a:endParaRPr sz="11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190"/>
              <a:t>ST:Start 5: • Found in 6 of 6 ( 100.0% ) of genes in pham • Manual Annotations of this start: 3 of 3 • Called 100.0% of time when present </a:t>
            </a:r>
            <a:endParaRPr sz="11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190"/>
              <a:t>BLAST NCBI: Hypothetical Protein</a:t>
            </a:r>
            <a:endParaRPr sz="119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68/70 (Reverse)</a:t>
            </a:r>
            <a:endParaRPr/>
          </a:p>
        </p:txBody>
      </p:sp>
      <p:sp>
        <p:nvSpPr>
          <p:cNvPr id="497" name="Google Shape;497;p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Glimmer call @bp 44287 has strength 4.43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SSC:   Start ATG, 44287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Stop TGA, 43745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start, 44287 (OFR 543, score -2.584)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Agree/Disagree: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CD: agrees with GeneMark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Overlap of 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543, No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3525"/>
              <a:buFont typeface="Arial"/>
              <a:buNone/>
            </a:pPr>
            <a:r>
              <a:rPr lang="en"/>
              <a:t>ST: Start 9: • Found in 6 of 6 ( 100.0% ) of genes in pham • Manual Annotations of this start: 4 of 4 • Called 100.0% of time when present </a:t>
            </a:r>
            <a:endParaRPr sz="2527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 NCBI: Hypothetical Protein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69/71 (Reverse)</a:t>
            </a:r>
            <a:endParaRPr/>
          </a:p>
        </p:txBody>
      </p:sp>
      <p:sp>
        <p:nvSpPr>
          <p:cNvPr id="503" name="Google Shape;503;p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Glimmer call @bp 44817 has strength 18.58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SSC: Start Codon: ATG Stop Codon:TGA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SO: -2.297 (smallest) Z score: 3.112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CD: In coding potential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GAP: GAP 74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Largest ORF: 534, yes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ST: Found in 9/9, 100% genes in pham, Called 100% of time when present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BLAST: 100% Identity Pureglobe5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Function: Hypothetical </a:t>
            </a:r>
            <a:r>
              <a:rPr lang="en"/>
              <a:t>protein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70/72 (Reverse)</a:t>
            </a:r>
            <a:endParaRPr/>
          </a:p>
        </p:txBody>
      </p:sp>
      <p:sp>
        <p:nvSpPr>
          <p:cNvPr id="509" name="Google Shape;509;p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Glimmer call @bp 45164 has strength 16.97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SSC: Start codon: ATG Stop codon: TAA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SO: -2.804 (smallest) Z score: 3.055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CD: Not in coding potential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GAP: Overlap of 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Longest ORF: 273, yes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ST: Found in 6/6 (100%) of genes in pham, Called 100% of time when present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BLAST: 100% Identical to Beagle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Function: Hypothetical Protein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71/73 (Reverse)</a:t>
            </a:r>
            <a:endParaRPr/>
          </a:p>
        </p:txBody>
      </p:sp>
      <p:sp>
        <p:nvSpPr>
          <p:cNvPr id="515" name="Google Shape;515;p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GeneMark and Glimmer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SSC: Start: ATG @ 45390, Stop: 45157; strength 12.40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SO: -3.709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CD: Coding potential covers this whole stretch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GAP: 2 bp gap between 71 and 72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Longest ORF: 234, not the longest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Blast: 96% Identity with Beagle 76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Function: Hypothetical Protein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#72/74 (Reverse)</a:t>
            </a:r>
            <a:endParaRPr/>
          </a:p>
        </p:txBody>
      </p:sp>
      <p:sp>
        <p:nvSpPr>
          <p:cNvPr id="521" name="Google Shape;521;p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Original</a:t>
            </a:r>
            <a:r>
              <a:rPr lang="en"/>
              <a:t> Glimmer call start 45703; strength 9.94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 Start codon is GTG @ 45703 - 45392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-3.693; 2nd strongest score; Z-value 2.557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 this stretch, there might be more that CP doesn’t cover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Overlap of 4bp with 73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312 (4/8 longest)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10/13 called 90% of the time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"hypothetical protein"; 100% </a:t>
            </a:r>
            <a:r>
              <a:rPr lang="en"/>
              <a:t>identity</a:t>
            </a:r>
            <a:r>
              <a:rPr lang="en"/>
              <a:t> match with Beagle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N/A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#73/75 (Reverse)</a:t>
            </a:r>
            <a:endParaRPr/>
          </a:p>
        </p:txBody>
      </p:sp>
      <p:sp>
        <p:nvSpPr>
          <p:cNvPr id="527" name="Google Shape;527;p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Original Glimmer call @bp 45945; strength 13.16 with start codon ATG. Stop at bp 45700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-4.836, strongest. Z-value is 1.858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GM&amp;G: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 this stretch, may have more gene not covered by coding potential starting around 46200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Overlap of 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246 (5th out of 12 longest)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4/4 found in pham; called 100% of the time when present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"hypothetical protein"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N/A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#74/76 (Reverse)</a:t>
            </a:r>
            <a:endParaRPr/>
          </a:p>
        </p:txBody>
      </p:sp>
      <p:sp>
        <p:nvSpPr>
          <p:cNvPr id="533" name="Google Shape;533;p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Original Glimmer call @bp 46271 has strength 7.13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GTG @ 46271 - 45942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-4.624 (best score), Z-value 1.987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 all of the gene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8 bp overlap with #75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330, longest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Found in 5 out of 6 members of pham, called 100% of the time when present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"hypothetical protein"; 100% identity match with Pureglobe5, 97.2 % match with Beagle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N/A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#75/77 (Reverse)</a:t>
            </a:r>
            <a:endParaRPr/>
          </a:p>
        </p:txBody>
      </p:sp>
      <p:sp>
        <p:nvSpPr>
          <p:cNvPr id="539" name="Google Shape;539;p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Original Glimmer call @bp 47436 has strength 16.17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Start with ATG @ 47436 - 46264;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-2.441, best score; Z-value 3.143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203 bp overlap with #76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1173 (3rd longest out of 21)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Found in 7 out of 13; called 85.7% of the time when present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"hypothetical protein"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hypothetical protein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#76/78 (Reverse)</a:t>
            </a:r>
            <a:endParaRPr/>
          </a:p>
        </p:txBody>
      </p:sp>
      <p:sp>
        <p:nvSpPr>
          <p:cNvPr id="545" name="Google Shape;545;p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Original Glimmer call @bp 48527 with ATG; strength 15.64, Stop @ 47640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-5.297; 7th best score out of 17; Z-value 1.642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 completely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152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888, is the longest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found in 9/24 members of the pham; called 78% of the time when present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“DNA binding protein”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DNA binding protein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7 (Forward)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Glimmer and GeneMark agree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Start: 2070 at ATG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Stop: 2921 at TGA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2070 has one of the best scores (-4.409)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Agree with 2070 start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CP preserved within sequence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4 bp overlap with gene 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Longest ORF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Found and called in ⅘ of AP2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 on NCBI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 HP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450" y="3762249"/>
            <a:ext cx="5569825" cy="6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#77/79 (Reverse)</a:t>
            </a:r>
            <a:endParaRPr/>
          </a:p>
        </p:txBody>
      </p:sp>
      <p:sp>
        <p:nvSpPr>
          <p:cNvPr id="551" name="Google Shape;551;p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Original Glimmer call @bp 48895 has strength 10.25; GeneMark calls start at 48892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Start with GTG @ 48895 - 48680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-4.541, best score; Z-value 2.034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CP: Covers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Overlap of 4bp with 78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216, is the longest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Found in 3/12 members of pham; called 33% of the time when present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high probability "hypothetical protein"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N/A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78/80 </a:t>
            </a:r>
            <a:r>
              <a:rPr lang="en"/>
              <a:t>(Reverse)</a:t>
            </a:r>
            <a:endParaRPr/>
          </a:p>
        </p:txBody>
      </p:sp>
      <p:sp>
        <p:nvSpPr>
          <p:cNvPr id="557" name="Google Shape;557;p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Glimmer and GeneMark call at 49311 with GTG start; Original Glimmer call @bp 49311 has strength 14.90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-4.898 final score. Not best score, 6th out of 14. Z-Score 1.858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Agree/Disagree: Agree with 49311, as all of the surrounding possible starts have worse final and Z-scores. Additionally, all of the CP is contained within this sequence and there is concurrence in Starterator.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CD: All CP contained within sequence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50 nucleotide gap present as previous gene ends at 49362,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ORF length of 420, not the longest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found in 6/41; called 33.3% of the time when present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100 % deoxyuridine triphosphatase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Function:82% NCBI match for Deoxyuridine Triphosphatase in Odyssey395, Beagle, PureGlobe395, and Silent RX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</a:t>
            </a:r>
            <a:r>
              <a:rPr lang="en"/>
              <a:t>79/81 </a:t>
            </a:r>
            <a:r>
              <a:rPr lang="en"/>
              <a:t>(Reverse)</a:t>
            </a:r>
            <a:endParaRPr/>
          </a:p>
        </p:txBody>
      </p:sp>
      <p:sp>
        <p:nvSpPr>
          <p:cNvPr id="563" name="Google Shape;563;p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Glimmer and GeneMark call at 49568 ATG start codon. Strength: 3.31 Stop at 49362.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Final score -3.514, second best final score. Z-Score 2.506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Agree/Disagree: Agree with 49568 due to longest ORF compared to the best score which has a shorter ORF. Additionally, the score differences are negligible.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CD: All CP contained within sequence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Start codon starts with the last nucleotide of the previous gene’s stop codon (1 bp overlap)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Longest ORF (207)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Start 14 (49568) is most called in 6 of 9 Pointis annotations.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BLAST: 100% NCBI protein match for hypothetical protein in PureGlobe395 and Beagle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Function:hypothetical protein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</a:t>
            </a:r>
            <a:r>
              <a:rPr lang="en"/>
              <a:t>80/82 </a:t>
            </a:r>
            <a:r>
              <a:rPr lang="en"/>
              <a:t>(Reverse)</a:t>
            </a:r>
            <a:endParaRPr/>
          </a:p>
        </p:txBody>
      </p:sp>
      <p:sp>
        <p:nvSpPr>
          <p:cNvPr id="569" name="Google Shape;569;p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Glimmer call at 49894 GTG start codon. Stop at 49568. Not called by GeneMark.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Final score -4.532. Z-score 2.066.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Agree/Disagree: Agree with Glimmer on existence and call at 49568.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CD: All CP contained within sequence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4 nucleotide overlap with previous gene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Longest ORF (327)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Start 111 (49894) most called with 37 manual annotations.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100% NCBI match for HNH Endonuclease in Odyssey 395 and PureGlobe5.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</a:t>
            </a:r>
            <a:r>
              <a:rPr lang="en"/>
              <a:t>81/83 </a:t>
            </a:r>
            <a:r>
              <a:rPr lang="en"/>
              <a:t>(Reverse)</a:t>
            </a:r>
            <a:endParaRPr/>
          </a:p>
        </p:txBody>
      </p:sp>
      <p:sp>
        <p:nvSpPr>
          <p:cNvPr id="575" name="Google Shape;575;p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Glimmer and GeneMark call at 50088 GTG Start codon. Stop at 49891.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Final score -4.024. Z-Score 2.238.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Agree/Disagree: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CD: All CP contained within sequence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4 nucleotide overlap with previous gene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Second longest ORF (198)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Start 2 (50088) most chosen start. 3 manual annotations of this start.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 100% NCBI protein match with Hypothetical protein of Beagle and Odyssey 395.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</a:t>
            </a:r>
            <a:r>
              <a:rPr lang="en"/>
              <a:t>82/84 </a:t>
            </a:r>
            <a:r>
              <a:rPr lang="en"/>
              <a:t>(Reverse)</a:t>
            </a:r>
            <a:endParaRPr/>
          </a:p>
        </p:txBody>
      </p:sp>
      <p:sp>
        <p:nvSpPr>
          <p:cNvPr id="581" name="Google Shape;581;p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Start 50438 Stop 50085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-2.828 Best score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Agree/Disagree: Agree with glimmer which has a start at 50438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CD: Within Potential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Has an overlap of 4 with gene 83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Second longest open reading frame at 354 base pairs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Stararator say the start is at 2 which is 50438. This start is called 100% when present.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 From NCBI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82" name="Google Shape;582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475" y="3796925"/>
            <a:ext cx="8048524" cy="88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</a:t>
            </a:r>
            <a:r>
              <a:rPr lang="en"/>
              <a:t>83/85 </a:t>
            </a:r>
            <a:r>
              <a:rPr lang="en"/>
              <a:t>(Reverse)</a:t>
            </a:r>
            <a:endParaRPr/>
          </a:p>
        </p:txBody>
      </p:sp>
      <p:sp>
        <p:nvSpPr>
          <p:cNvPr id="588" name="Google Shape;588;p98"/>
          <p:cNvSpPr txBox="1"/>
          <p:nvPr>
            <p:ph idx="1" type="body"/>
          </p:nvPr>
        </p:nvSpPr>
        <p:spPr>
          <a:xfrm>
            <a:off x="311700" y="1152475"/>
            <a:ext cx="8520600" cy="32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Start 50770 Stop 50435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-4.862 2nd best score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Agree/Disagree: Disagree with genemark as it called the start at 50752. Agree with glimmer as it says the start would be 50770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CD: Within Potential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Has an overlap of 4 with Gene 84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Has the longest open reading frame at 336 base pairs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Starterator marks it at start 1 which is called 100% of the time when present.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 From NCBI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89" name="Google Shape;589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4875" y="3760125"/>
            <a:ext cx="770590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</a:t>
            </a:r>
            <a:r>
              <a:rPr lang="en"/>
              <a:t>84/86 </a:t>
            </a:r>
            <a:r>
              <a:rPr lang="en"/>
              <a:t>(Reverse)</a:t>
            </a:r>
            <a:endParaRPr/>
          </a:p>
        </p:txBody>
      </p:sp>
      <p:sp>
        <p:nvSpPr>
          <p:cNvPr id="595" name="Google Shape;595;p99"/>
          <p:cNvSpPr txBox="1"/>
          <p:nvPr>
            <p:ph idx="1" type="body"/>
          </p:nvPr>
        </p:nvSpPr>
        <p:spPr>
          <a:xfrm>
            <a:off x="311700" y="1152475"/>
            <a:ext cx="43749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Start 51231 Stop 50767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-5.496 10th best score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Agree/Disagree: Agree genemark said 51231 would be the start. Disagree with glimmer as it says the start would be 51144.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CD: Within Potential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Overlap of 4 with gene 85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Longest open reading frame at 465 base pairs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Starterator says 12 but all the other AP2 phages say the start should be 7 and start 7 matches with start 51231. Start 7 is called 80% of the time when present.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 From NCBI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DNA binding protein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96" name="Google Shape;596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1575" y="0"/>
            <a:ext cx="6022424" cy="192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</a:t>
            </a:r>
            <a:r>
              <a:rPr lang="en"/>
              <a:t>85/87 </a:t>
            </a:r>
            <a:r>
              <a:rPr lang="en"/>
              <a:t>(Reverse)</a:t>
            </a:r>
            <a:endParaRPr/>
          </a:p>
        </p:txBody>
      </p:sp>
      <p:sp>
        <p:nvSpPr>
          <p:cNvPr id="602" name="Google Shape;602;p100"/>
          <p:cNvSpPr txBox="1"/>
          <p:nvPr>
            <p:ph idx="1" type="body"/>
          </p:nvPr>
        </p:nvSpPr>
        <p:spPr>
          <a:xfrm>
            <a:off x="311700" y="1152475"/>
            <a:ext cx="8520600" cy="31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Start 51785 Stop 51228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-4.637 4th best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Agree/Disagree: Agree with genemark as it calls for 51785. Disagree with glimmer as it says 51806 would be the start.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CD: Within Potential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Has an overlap of 4 with gene 86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 2nd longest open reading frame at 558 base pairs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Startarator says 4 but 5 is what matches 51785 and all other AP2 phages share 5 as their start value. Start 5 is also called 80% of the time when present.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 From NCBI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03" name="Google Shape;603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800" y="3248850"/>
            <a:ext cx="6836201" cy="189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</a:t>
            </a:r>
            <a:r>
              <a:rPr lang="en"/>
              <a:t>86/88 </a:t>
            </a:r>
            <a:r>
              <a:rPr lang="en"/>
              <a:t>(Reverse)</a:t>
            </a:r>
            <a:endParaRPr/>
          </a:p>
        </p:txBody>
      </p:sp>
      <p:sp>
        <p:nvSpPr>
          <p:cNvPr id="609" name="Google Shape;609;p101"/>
          <p:cNvSpPr txBox="1"/>
          <p:nvPr>
            <p:ph idx="1" type="body"/>
          </p:nvPr>
        </p:nvSpPr>
        <p:spPr>
          <a:xfrm>
            <a:off x="311700" y="1152475"/>
            <a:ext cx="8704500" cy="32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SSC: Start 52144 Stop 51782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SO: Z score 2.911   Final score: -2.559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Agree/Disagree: agree with the glimmer as it said 52144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CD: Within Potential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Gap: Overlap of 4 with gene 88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LO:Longest open reading frame  at 387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ST: Starterator says 9 but it has more of the AP2 family with start 7 which is the 52168. Also start 7 has a 60% when present and 9 has a 62.5 when present so not much of a difference.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BLAST From NCBI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hypothetical protein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0" name="Google Shape;610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575" y="3186250"/>
            <a:ext cx="6391326" cy="195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8 (Forward)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Glimmer calls start 2918, GeneMark calls start 2924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Start: 2918 at GTG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Stop: 3463 at TGA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SO: 2918 has better score (-3.854)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Agree/Disagree: Pick 2918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CP: CP preserved with start at 2918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Gap: 2918 has 4 bp overlap with gene 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LO: 2918 has longer ORF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ST: Start found and called in 5/5 of AP2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BLAST on NCBI: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 Hypoth. pr.</a:t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1576" y="3791651"/>
            <a:ext cx="5810726" cy="7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</a:t>
            </a:r>
            <a:r>
              <a:rPr lang="en"/>
              <a:t>87/89 (Reverse)</a:t>
            </a:r>
            <a:endParaRPr/>
          </a:p>
        </p:txBody>
      </p:sp>
      <p:sp>
        <p:nvSpPr>
          <p:cNvPr id="616" name="Google Shape;616;p102"/>
          <p:cNvSpPr txBox="1"/>
          <p:nvPr>
            <p:ph idx="1" type="body"/>
          </p:nvPr>
        </p:nvSpPr>
        <p:spPr>
          <a:xfrm>
            <a:off x="311700" y="1152475"/>
            <a:ext cx="8390100" cy="30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048"/>
              <a:buFont typeface="Arial"/>
              <a:buNone/>
            </a:pPr>
            <a:r>
              <a:rPr lang="en" sz="1027"/>
              <a:t>SSC: Start 52683 &amp; Stop 52165</a:t>
            </a:r>
            <a:endParaRPr sz="10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7048"/>
              <a:buFont typeface="Arial"/>
              <a:buNone/>
            </a:pPr>
            <a:r>
              <a:rPr lang="en" sz="1027"/>
              <a:t>SO: -5.797 7th best score</a:t>
            </a:r>
            <a:endParaRPr sz="10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7048"/>
              <a:buFont typeface="Arial"/>
              <a:buNone/>
            </a:pPr>
            <a:r>
              <a:rPr lang="en" sz="1027"/>
              <a:t>Agree/Disagree: Agree with the glimmer which placed it at 52683</a:t>
            </a:r>
            <a:endParaRPr sz="10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7048"/>
              <a:buFont typeface="Arial"/>
              <a:buNone/>
            </a:pPr>
            <a:r>
              <a:rPr lang="en" sz="1027"/>
              <a:t>CD: Within Potential</a:t>
            </a:r>
            <a:endParaRPr sz="10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7048"/>
              <a:buFont typeface="Arial"/>
              <a:buNone/>
            </a:pPr>
            <a:r>
              <a:rPr lang="en" sz="1027"/>
              <a:t>Gap: Gap of 40 with gene 88</a:t>
            </a:r>
            <a:endParaRPr sz="10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7048"/>
              <a:buFont typeface="Arial"/>
              <a:buNone/>
            </a:pPr>
            <a:r>
              <a:rPr lang="en" sz="1027"/>
              <a:t>LO: longest open reading frame with 519 BP</a:t>
            </a:r>
            <a:endParaRPr sz="10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7048"/>
              <a:buFont typeface="Arial"/>
              <a:buNone/>
            </a:pPr>
            <a:r>
              <a:rPr lang="en" sz="1027"/>
              <a:t>ST: Startarator said 5 which is similar to the other phages in the AP2 group. Has an 87.5 % chance to be start 5 with phages with this gene. </a:t>
            </a:r>
            <a:endParaRPr sz="10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7048"/>
              <a:buFont typeface="Arial"/>
              <a:buNone/>
            </a:pPr>
            <a:r>
              <a:rPr lang="en" sz="1027"/>
              <a:t>BLAST: From NCBI</a:t>
            </a:r>
            <a:endParaRPr sz="10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7048"/>
              <a:buFont typeface="Arial"/>
              <a:buNone/>
            </a:pPr>
            <a:r>
              <a:rPr lang="en" sz="1027"/>
              <a:t>Function: hypothetical protein</a:t>
            </a:r>
            <a:endParaRPr sz="1027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7" name="Google Shape;617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249" y="3154950"/>
            <a:ext cx="6116799" cy="18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88/90 (Reverse)</a:t>
            </a:r>
            <a:endParaRPr/>
          </a:p>
        </p:txBody>
      </p:sp>
      <p:sp>
        <p:nvSpPr>
          <p:cNvPr id="623" name="Google Shape;623;p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SSC: Start 54784, Stop 53180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SO: -3.314, not the best Score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Agree/Disagree: Agrees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CP: 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Gap: 15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LO: yes, 441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ST: Start 3, Found in 13 of 13 ( 100.0% ) of genes in pham. Called 100.0% of time when present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BLAST: 87% match with hypothetical protein in Beagle and Odyssey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Function: hypothetical protein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Gene 89/91 (Reverse)</a:t>
            </a:r>
            <a:endParaRPr/>
          </a:p>
        </p:txBody>
      </p:sp>
      <p:sp>
        <p:nvSpPr>
          <p:cNvPr id="629" name="Google Shape;629;p104"/>
          <p:cNvSpPr txBox="1"/>
          <p:nvPr>
            <p:ph idx="1" type="body"/>
          </p:nvPr>
        </p:nvSpPr>
        <p:spPr>
          <a:xfrm>
            <a:off x="311700" y="1163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SSC: Start 54784, Stop 53180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SO: -3.314, Best Score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Agree/Disagree: Agrees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CP: 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Gap: 41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LO: yes, 1605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ST: Start 3, Found in 13 of 13 ( 100.0% ) of genes in pham. Called 100.0% of time when present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BLAST: 99% match with DNA primase/helicase in PureGlobe5, and DNA primase/polymerase/helicase in Beagle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Gene 90/92 (Reverse)</a:t>
            </a:r>
            <a:endParaRPr/>
          </a:p>
        </p:txBody>
      </p:sp>
      <p:sp>
        <p:nvSpPr>
          <p:cNvPr id="635" name="Google Shape;635;p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SSC: Start 55569, Stop 54826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SO: -2.310, Best Score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Agree/Disagree: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CP: 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Gap: 268 bp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LO: 744, 2nd Longest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ST: Start 6, Found in 11 of 12 ( 91.7% ) of genes in pham. Called 90.9% of time when present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BLAST: 99% Match with Beagle DNA Binding Protein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Function: 4PT7_C, Replication initiator A family protein; replication initiation, multidrug resistance, PROTEIN BINDING 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8OJJ_C, DNA binding protein ;  98.09% and 98.07% probability respectively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Gene 91/93 (Reverse)</a:t>
            </a:r>
            <a:endParaRPr/>
          </a:p>
        </p:txBody>
      </p:sp>
      <p:sp>
        <p:nvSpPr>
          <p:cNvPr id="641" name="Google Shape;641;p1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SSC: Start 56338, Stop 55838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SO: -6.283, 6rd best score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Agree/Disagree: Agree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CP: 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Gap: 69 with gene 92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LO: yes, 501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ST: Start 3, Found in 5 of 5 ( 100.0% ) of genes in pham. Called 100.0% of time when present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BLAST: 100% and 98% match with Hypothetical protein of Beagle and Pureglobe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Function: Nothing Found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106"/>
          <p:cNvSpPr txBox="1"/>
          <p:nvPr/>
        </p:nvSpPr>
        <p:spPr>
          <a:xfrm>
            <a:off x="4370875" y="1602650"/>
            <a:ext cx="3830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43" name="Google Shape;643;p106"/>
          <p:cNvSpPr txBox="1"/>
          <p:nvPr/>
        </p:nvSpPr>
        <p:spPr>
          <a:xfrm>
            <a:off x="3465800" y="1161150"/>
            <a:ext cx="52761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92/94 (reverse)</a:t>
            </a:r>
            <a:endParaRPr/>
          </a:p>
        </p:txBody>
      </p:sp>
      <p:sp>
        <p:nvSpPr>
          <p:cNvPr id="649" name="Google Shape;649;p107"/>
          <p:cNvSpPr txBox="1"/>
          <p:nvPr>
            <p:ph idx="1" type="body"/>
          </p:nvPr>
        </p:nvSpPr>
        <p:spPr>
          <a:xfrm>
            <a:off x="311700" y="1152600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=</a:t>
            </a:r>
            <a:r>
              <a:rPr b="1" lang="en" sz="1200">
                <a:solidFill>
                  <a:schemeClr val="dk1"/>
                </a:solidFill>
              </a:rPr>
              <a:t>Start and stop codon:</a:t>
            </a:r>
            <a:r>
              <a:rPr lang="en" sz="1200">
                <a:solidFill>
                  <a:schemeClr val="dk1"/>
                </a:solidFill>
              </a:rPr>
              <a:t> 57013 stop 56408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=</a:t>
            </a:r>
            <a:r>
              <a:rPr b="1" lang="en" sz="1200">
                <a:solidFill>
                  <a:schemeClr val="dk1"/>
                </a:solidFill>
              </a:rPr>
              <a:t>Score for the start:</a:t>
            </a:r>
            <a:r>
              <a:rPr lang="en" sz="1200">
                <a:solidFill>
                  <a:schemeClr val="dk1"/>
                </a:solidFill>
              </a:rPr>
              <a:t> -5.187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=</a:t>
            </a:r>
            <a:r>
              <a:rPr b="1" lang="en" sz="1200">
                <a:solidFill>
                  <a:schemeClr val="dk1"/>
                </a:solidFill>
              </a:rPr>
              <a:t>Genemark &amp; Glimmer</a:t>
            </a:r>
            <a:r>
              <a:rPr lang="en" sz="1200">
                <a:solidFill>
                  <a:schemeClr val="dk1"/>
                </a:solidFill>
              </a:rPr>
              <a:t>: agree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=</a:t>
            </a:r>
            <a:r>
              <a:rPr b="1" lang="en" sz="1200">
                <a:solidFill>
                  <a:schemeClr val="dk1"/>
                </a:solidFill>
              </a:rPr>
              <a:t>Coding potential</a:t>
            </a:r>
            <a:r>
              <a:rPr lang="en" sz="1200">
                <a:solidFill>
                  <a:schemeClr val="dk1"/>
                </a:solidFill>
              </a:rPr>
              <a:t>: within potential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=</a:t>
            </a:r>
            <a:r>
              <a:rPr b="1" lang="en" sz="1200">
                <a:solidFill>
                  <a:schemeClr val="dk1"/>
                </a:solidFill>
              </a:rPr>
              <a:t>Gap</a:t>
            </a:r>
            <a:r>
              <a:rPr lang="en" sz="1200">
                <a:solidFill>
                  <a:schemeClr val="dk1"/>
                </a:solidFill>
              </a:rPr>
              <a:t>: 3 bp gap with gene 93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=</a:t>
            </a:r>
            <a:r>
              <a:rPr b="1" lang="en" sz="1200">
                <a:solidFill>
                  <a:schemeClr val="dk1"/>
                </a:solidFill>
              </a:rPr>
              <a:t>ORF longest</a:t>
            </a:r>
            <a:r>
              <a:rPr lang="en" sz="1200">
                <a:solidFill>
                  <a:schemeClr val="dk1"/>
                </a:solidFill>
              </a:rPr>
              <a:t>: 606, longest ORF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=</a:t>
            </a:r>
            <a:r>
              <a:rPr b="1" lang="en" sz="1200">
                <a:solidFill>
                  <a:schemeClr val="dk1"/>
                </a:solidFill>
              </a:rPr>
              <a:t>Starterator</a:t>
            </a:r>
            <a:r>
              <a:rPr lang="en" sz="1200">
                <a:solidFill>
                  <a:schemeClr val="dk1"/>
                </a:solidFill>
              </a:rPr>
              <a:t> - Start 89: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=• Found in 240 of 505 ( 47.5% ) of genes in pham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=• Manual Annotations of this start: 196 of 431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=• Called 98.8% of time when present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=</a:t>
            </a:r>
            <a:r>
              <a:rPr b="1" lang="en" sz="1200">
                <a:solidFill>
                  <a:schemeClr val="dk1"/>
                </a:solidFill>
              </a:rPr>
              <a:t>Blast</a:t>
            </a:r>
            <a:r>
              <a:rPr lang="en" sz="1200">
                <a:solidFill>
                  <a:schemeClr val="dk1"/>
                </a:solidFill>
              </a:rPr>
              <a:t> - high match beagle good match oddessey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=</a:t>
            </a:r>
            <a:r>
              <a:rPr b="1" lang="en" sz="1200">
                <a:solidFill>
                  <a:schemeClr val="dk1"/>
                </a:solidFill>
              </a:rPr>
              <a:t>Function</a:t>
            </a:r>
            <a:r>
              <a:rPr lang="en" sz="1200">
                <a:solidFill>
                  <a:schemeClr val="dk1"/>
                </a:solidFill>
              </a:rPr>
              <a:t> - 100 probability Single-stranded DNA-binding protein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93/95 </a:t>
            </a:r>
            <a:r>
              <a:rPr lang="en"/>
              <a:t>(reverse)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108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140">
                <a:solidFill>
                  <a:schemeClr val="dk1"/>
                </a:solidFill>
              </a:rPr>
              <a:t>=</a:t>
            </a:r>
            <a:r>
              <a:rPr b="1" lang="en" sz="1140">
                <a:solidFill>
                  <a:schemeClr val="dk1"/>
                </a:solidFill>
              </a:rPr>
              <a:t>Start and stop codon</a:t>
            </a:r>
            <a:r>
              <a:rPr lang="en" sz="1140">
                <a:solidFill>
                  <a:schemeClr val="dk1"/>
                </a:solidFill>
              </a:rPr>
              <a:t> - Start 57319 stop 57017</a:t>
            </a:r>
            <a:endParaRPr sz="11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140">
                <a:solidFill>
                  <a:schemeClr val="dk1"/>
                </a:solidFill>
              </a:rPr>
              <a:t>=</a:t>
            </a:r>
            <a:r>
              <a:rPr b="1" lang="en" sz="1140">
                <a:solidFill>
                  <a:schemeClr val="dk1"/>
                </a:solidFill>
              </a:rPr>
              <a:t>Score for the start</a:t>
            </a:r>
            <a:r>
              <a:rPr lang="en" sz="1140">
                <a:solidFill>
                  <a:schemeClr val="dk1"/>
                </a:solidFill>
              </a:rPr>
              <a:t> - -2.794 z 2.978</a:t>
            </a:r>
            <a:endParaRPr sz="11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140">
                <a:solidFill>
                  <a:schemeClr val="dk1"/>
                </a:solidFill>
              </a:rPr>
              <a:t>=</a:t>
            </a:r>
            <a:r>
              <a:rPr b="1" lang="en" sz="1140">
                <a:solidFill>
                  <a:schemeClr val="dk1"/>
                </a:solidFill>
              </a:rPr>
              <a:t>Genemark &amp; Glimmer</a:t>
            </a:r>
            <a:r>
              <a:rPr lang="en" sz="1140">
                <a:solidFill>
                  <a:schemeClr val="dk1"/>
                </a:solidFill>
              </a:rPr>
              <a:t> - agree</a:t>
            </a:r>
            <a:endParaRPr sz="11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140">
                <a:solidFill>
                  <a:schemeClr val="dk1"/>
                </a:solidFill>
              </a:rPr>
              <a:t>=</a:t>
            </a:r>
            <a:r>
              <a:rPr b="1" lang="en" sz="1140">
                <a:solidFill>
                  <a:schemeClr val="dk1"/>
                </a:solidFill>
              </a:rPr>
              <a:t>Coding </a:t>
            </a:r>
            <a:r>
              <a:rPr lang="en" sz="1140">
                <a:solidFill>
                  <a:schemeClr val="dk1"/>
                </a:solidFill>
              </a:rPr>
              <a:t>- </a:t>
            </a:r>
            <a:r>
              <a:rPr b="1" lang="en" sz="1140">
                <a:solidFill>
                  <a:schemeClr val="dk1"/>
                </a:solidFill>
              </a:rPr>
              <a:t>potential</a:t>
            </a:r>
            <a:r>
              <a:rPr lang="en" sz="1140">
                <a:solidFill>
                  <a:schemeClr val="dk1"/>
                </a:solidFill>
              </a:rPr>
              <a:t> </a:t>
            </a:r>
            <a:r>
              <a:rPr lang="en" sz="1140">
                <a:solidFill>
                  <a:schemeClr val="dk1"/>
                </a:solidFill>
              </a:rPr>
              <a:t> within potential</a:t>
            </a:r>
            <a:endParaRPr sz="11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140">
                <a:solidFill>
                  <a:schemeClr val="dk1"/>
                </a:solidFill>
              </a:rPr>
              <a:t>=</a:t>
            </a:r>
            <a:r>
              <a:rPr b="1" lang="en" sz="1140">
                <a:solidFill>
                  <a:schemeClr val="dk1"/>
                </a:solidFill>
              </a:rPr>
              <a:t>Gap</a:t>
            </a:r>
            <a:r>
              <a:rPr lang="en" sz="1140">
                <a:solidFill>
                  <a:schemeClr val="dk1"/>
                </a:solidFill>
              </a:rPr>
              <a:t>:  3 bp gap</a:t>
            </a:r>
            <a:endParaRPr sz="11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140">
                <a:solidFill>
                  <a:schemeClr val="dk1"/>
                </a:solidFill>
              </a:rPr>
              <a:t>=</a:t>
            </a:r>
            <a:r>
              <a:rPr b="1" lang="en" sz="1140">
                <a:solidFill>
                  <a:schemeClr val="dk1"/>
                </a:solidFill>
              </a:rPr>
              <a:t>ORF 4th longest</a:t>
            </a:r>
            <a:r>
              <a:rPr lang="en" sz="1140">
                <a:solidFill>
                  <a:schemeClr val="dk1"/>
                </a:solidFill>
              </a:rPr>
              <a:t> - 303</a:t>
            </a:r>
            <a:endParaRPr sz="11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140">
                <a:solidFill>
                  <a:schemeClr val="dk1"/>
                </a:solidFill>
              </a:rPr>
              <a:t>=</a:t>
            </a:r>
            <a:r>
              <a:rPr b="1" lang="en" sz="1140">
                <a:solidFill>
                  <a:schemeClr val="dk1"/>
                </a:solidFill>
              </a:rPr>
              <a:t>Starterator</a:t>
            </a:r>
            <a:r>
              <a:rPr lang="en" sz="1140">
                <a:solidFill>
                  <a:schemeClr val="dk1"/>
                </a:solidFill>
              </a:rPr>
              <a:t> - Start 7:</a:t>
            </a:r>
            <a:endParaRPr sz="11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140">
                <a:solidFill>
                  <a:schemeClr val="dk1"/>
                </a:solidFill>
              </a:rPr>
              <a:t>=• Found in 7 of 12 ( 58.3% ) of genes in pham</a:t>
            </a:r>
            <a:endParaRPr sz="11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140">
                <a:solidFill>
                  <a:schemeClr val="dk1"/>
                </a:solidFill>
              </a:rPr>
              <a:t>=• Manual Annotations of this start: 2 of 7</a:t>
            </a:r>
            <a:endParaRPr sz="11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140">
                <a:solidFill>
                  <a:schemeClr val="dk1"/>
                </a:solidFill>
              </a:rPr>
              <a:t>=• Called 71.4% of time when present</a:t>
            </a:r>
            <a:endParaRPr sz="11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140">
                <a:solidFill>
                  <a:schemeClr val="dk1"/>
                </a:solidFill>
              </a:rPr>
              <a:t>=• Phage (with cluster) where this start called: AWGoat_71 (AP4), MellowYellow_94 (AP2), Odyssey395_97 (AP2), Pointis_93 (AP2), Pureglobe5_97 (AP2),</a:t>
            </a:r>
            <a:endParaRPr sz="11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140">
                <a:solidFill>
                  <a:schemeClr val="dk1"/>
                </a:solidFill>
              </a:rPr>
              <a:t>=</a:t>
            </a:r>
            <a:r>
              <a:rPr b="1" lang="en" sz="1140">
                <a:solidFill>
                  <a:schemeClr val="dk1"/>
                </a:solidFill>
              </a:rPr>
              <a:t>Blast</a:t>
            </a:r>
            <a:r>
              <a:rPr lang="en" sz="1140">
                <a:solidFill>
                  <a:schemeClr val="dk1"/>
                </a:solidFill>
              </a:rPr>
              <a:t> - high match with </a:t>
            </a:r>
            <a:r>
              <a:rPr lang="en" sz="1140">
                <a:solidFill>
                  <a:schemeClr val="dk1"/>
                </a:solidFill>
              </a:rPr>
              <a:t>odyssey</a:t>
            </a:r>
            <a:r>
              <a:rPr lang="en" sz="1140">
                <a:solidFill>
                  <a:schemeClr val="dk1"/>
                </a:solidFill>
              </a:rPr>
              <a:t> and </a:t>
            </a:r>
            <a:r>
              <a:rPr lang="en" sz="1140">
                <a:solidFill>
                  <a:schemeClr val="dk1"/>
                </a:solidFill>
              </a:rPr>
              <a:t>beagle</a:t>
            </a:r>
            <a:endParaRPr sz="11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140">
                <a:solidFill>
                  <a:schemeClr val="dk1"/>
                </a:solidFill>
              </a:rPr>
              <a:t>=</a:t>
            </a:r>
            <a:r>
              <a:rPr b="1" lang="en" sz="1140">
                <a:solidFill>
                  <a:schemeClr val="dk1"/>
                </a:solidFill>
              </a:rPr>
              <a:t>Function</a:t>
            </a:r>
            <a:r>
              <a:rPr lang="en" sz="1140">
                <a:solidFill>
                  <a:schemeClr val="dk1"/>
                </a:solidFill>
              </a:rPr>
              <a:t> - 99.29 probability hypothetical protein </a:t>
            </a:r>
            <a:endParaRPr sz="11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765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Gene 94/96 (Forward)</a:t>
            </a:r>
            <a:endParaRPr/>
          </a:p>
        </p:txBody>
      </p:sp>
      <p:sp>
        <p:nvSpPr>
          <p:cNvPr id="661" name="Google Shape;661;p1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SSC: Start 57323 Stop 57442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SO: -6.039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Agree/Disagree: Agree with Genemark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CD: Within potential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Gap: Gap of 3 with gene 93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ORF: 12th longest at 120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ST: Start 12 was found 100% of the time when present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BLAST with NCBI nothing similar was found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Function: N/A</a:t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95/97 (reverse)</a:t>
            </a:r>
            <a:endParaRPr/>
          </a:p>
        </p:txBody>
      </p:sp>
      <p:sp>
        <p:nvSpPr>
          <p:cNvPr id="667" name="Google Shape;667;p110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9065"/>
              <a:buFont typeface="Arial"/>
              <a:buNone/>
            </a:pPr>
            <a:r>
              <a:rPr lang="en" sz="2241">
                <a:solidFill>
                  <a:schemeClr val="dk1"/>
                </a:solidFill>
              </a:rPr>
              <a:t>=</a:t>
            </a:r>
            <a:r>
              <a:rPr b="1" lang="en" sz="2241">
                <a:solidFill>
                  <a:schemeClr val="dk1"/>
                </a:solidFill>
              </a:rPr>
              <a:t>Start and stop codon</a:t>
            </a:r>
            <a:r>
              <a:rPr lang="en" sz="2241">
                <a:solidFill>
                  <a:schemeClr val="dk1"/>
                </a:solidFill>
              </a:rPr>
              <a:t> - start 57955 stop 57464</a:t>
            </a:r>
            <a:endParaRPr sz="224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9065"/>
              <a:buFont typeface="Arial"/>
              <a:buNone/>
            </a:pPr>
            <a:r>
              <a:rPr lang="en" sz="2241">
                <a:solidFill>
                  <a:schemeClr val="dk1"/>
                </a:solidFill>
              </a:rPr>
              <a:t>=</a:t>
            </a:r>
            <a:r>
              <a:rPr b="1" lang="en" sz="2241">
                <a:solidFill>
                  <a:schemeClr val="dk1"/>
                </a:solidFill>
              </a:rPr>
              <a:t>Score for the start</a:t>
            </a:r>
            <a:r>
              <a:rPr lang="en" sz="2241">
                <a:solidFill>
                  <a:schemeClr val="dk1"/>
                </a:solidFill>
              </a:rPr>
              <a:t> - -5.76  z .941</a:t>
            </a:r>
            <a:endParaRPr sz="224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9065"/>
              <a:buFont typeface="Arial"/>
              <a:buNone/>
            </a:pPr>
            <a:r>
              <a:rPr lang="en" sz="2241">
                <a:solidFill>
                  <a:schemeClr val="dk1"/>
                </a:solidFill>
              </a:rPr>
              <a:t>=</a:t>
            </a:r>
            <a:r>
              <a:rPr b="1" lang="en" sz="2241">
                <a:solidFill>
                  <a:schemeClr val="dk1"/>
                </a:solidFill>
              </a:rPr>
              <a:t>Genemark &amp; Glimmer</a:t>
            </a:r>
            <a:r>
              <a:rPr lang="en" sz="2241">
                <a:solidFill>
                  <a:schemeClr val="dk1"/>
                </a:solidFill>
              </a:rPr>
              <a:t> - disagree with glimmer</a:t>
            </a:r>
            <a:endParaRPr sz="224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9065"/>
              <a:buFont typeface="Arial"/>
              <a:buNone/>
            </a:pPr>
            <a:r>
              <a:rPr lang="en" sz="2241">
                <a:solidFill>
                  <a:schemeClr val="dk1"/>
                </a:solidFill>
              </a:rPr>
              <a:t>=</a:t>
            </a:r>
            <a:r>
              <a:rPr b="1" lang="en" sz="2241">
                <a:solidFill>
                  <a:schemeClr val="dk1"/>
                </a:solidFill>
              </a:rPr>
              <a:t>Coding potential</a:t>
            </a:r>
            <a:r>
              <a:rPr lang="en" sz="2241">
                <a:solidFill>
                  <a:schemeClr val="dk1"/>
                </a:solidFill>
              </a:rPr>
              <a:t> -  within potential</a:t>
            </a:r>
            <a:endParaRPr sz="224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9065"/>
              <a:buFont typeface="Arial"/>
              <a:buNone/>
            </a:pPr>
            <a:r>
              <a:rPr lang="en" sz="2241">
                <a:solidFill>
                  <a:schemeClr val="dk1"/>
                </a:solidFill>
              </a:rPr>
              <a:t>=</a:t>
            </a:r>
            <a:r>
              <a:rPr b="1" lang="en" sz="2241">
                <a:solidFill>
                  <a:schemeClr val="dk1"/>
                </a:solidFill>
              </a:rPr>
              <a:t>Gap</a:t>
            </a:r>
            <a:r>
              <a:rPr lang="en" sz="2241">
                <a:solidFill>
                  <a:schemeClr val="dk1"/>
                </a:solidFill>
              </a:rPr>
              <a:t> - Gap of 3 with gene 96</a:t>
            </a:r>
            <a:endParaRPr sz="224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9065"/>
              <a:buFont typeface="Arial"/>
              <a:buNone/>
            </a:pPr>
            <a:r>
              <a:rPr lang="en" sz="2241">
                <a:solidFill>
                  <a:schemeClr val="dk1"/>
                </a:solidFill>
              </a:rPr>
              <a:t>=</a:t>
            </a:r>
            <a:r>
              <a:rPr b="1" lang="en" sz="2241">
                <a:solidFill>
                  <a:schemeClr val="dk1"/>
                </a:solidFill>
              </a:rPr>
              <a:t>ORF longest</a:t>
            </a:r>
            <a:r>
              <a:rPr lang="en" sz="2241">
                <a:solidFill>
                  <a:schemeClr val="dk1"/>
                </a:solidFill>
              </a:rPr>
              <a:t>  - 492</a:t>
            </a:r>
            <a:endParaRPr sz="224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9065"/>
              <a:buFont typeface="Arial"/>
              <a:buNone/>
            </a:pPr>
            <a:r>
              <a:rPr lang="en" sz="2241">
                <a:solidFill>
                  <a:schemeClr val="dk1"/>
                </a:solidFill>
              </a:rPr>
              <a:t>=</a:t>
            </a:r>
            <a:r>
              <a:rPr b="1" lang="en" sz="2241">
                <a:solidFill>
                  <a:schemeClr val="dk1"/>
                </a:solidFill>
              </a:rPr>
              <a:t>Starterator</a:t>
            </a:r>
            <a:r>
              <a:rPr lang="en" sz="2241">
                <a:solidFill>
                  <a:schemeClr val="dk1"/>
                </a:solidFill>
              </a:rPr>
              <a:t> -Start 1:</a:t>
            </a:r>
            <a:endParaRPr sz="224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9065"/>
              <a:buFont typeface="Arial"/>
              <a:buNone/>
            </a:pPr>
            <a:r>
              <a:rPr lang="en" sz="2241">
                <a:solidFill>
                  <a:schemeClr val="dk1"/>
                </a:solidFill>
              </a:rPr>
              <a:t>=• Found in 5 of 6 ( 83.3% ) of genes in pham</a:t>
            </a:r>
            <a:endParaRPr sz="224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9065"/>
              <a:buFont typeface="Arial"/>
              <a:buNone/>
            </a:pPr>
            <a:r>
              <a:rPr lang="en" sz="2241">
                <a:solidFill>
                  <a:schemeClr val="dk1"/>
                </a:solidFill>
              </a:rPr>
              <a:t>=• Manual Annotations of this start: 3 of 3</a:t>
            </a:r>
            <a:endParaRPr sz="224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9065"/>
              <a:buFont typeface="Arial"/>
              <a:buNone/>
            </a:pPr>
            <a:r>
              <a:rPr lang="en" sz="2241">
                <a:solidFill>
                  <a:schemeClr val="dk1"/>
                </a:solidFill>
              </a:rPr>
              <a:t>=• Called 100.0% of time when present</a:t>
            </a:r>
            <a:endParaRPr sz="224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9065"/>
              <a:buFont typeface="Arial"/>
              <a:buNone/>
            </a:pPr>
            <a:r>
              <a:rPr lang="en" sz="2241">
                <a:solidFill>
                  <a:schemeClr val="dk1"/>
                </a:solidFill>
              </a:rPr>
              <a:t>=• Phage (with cluster) where this start called: Beagle_100 (AP2), MellowYellow_96 (AP2), Odyssey395_98 (AP2), Pointis_95 (AP2), Pureglobe5_98 (AP2),</a:t>
            </a:r>
            <a:endParaRPr sz="224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9065"/>
              <a:buFont typeface="Arial"/>
              <a:buNone/>
            </a:pPr>
            <a:r>
              <a:rPr lang="en" sz="2241">
                <a:solidFill>
                  <a:schemeClr val="dk1"/>
                </a:solidFill>
              </a:rPr>
              <a:t>=</a:t>
            </a:r>
            <a:r>
              <a:rPr b="1" lang="en" sz="2241">
                <a:solidFill>
                  <a:schemeClr val="dk1"/>
                </a:solidFill>
              </a:rPr>
              <a:t>Blast</a:t>
            </a:r>
            <a:r>
              <a:rPr lang="en" sz="2241">
                <a:solidFill>
                  <a:schemeClr val="dk1"/>
                </a:solidFill>
              </a:rPr>
              <a:t> - good match with 3 in pham</a:t>
            </a:r>
            <a:endParaRPr sz="224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9065"/>
              <a:buFont typeface="Arial"/>
              <a:buNone/>
            </a:pPr>
            <a:r>
              <a:rPr lang="en" sz="2241">
                <a:solidFill>
                  <a:schemeClr val="dk1"/>
                </a:solidFill>
              </a:rPr>
              <a:t>=</a:t>
            </a:r>
            <a:r>
              <a:rPr b="1" lang="en" sz="2241">
                <a:solidFill>
                  <a:schemeClr val="dk1"/>
                </a:solidFill>
              </a:rPr>
              <a:t>Function</a:t>
            </a:r>
            <a:r>
              <a:rPr lang="en" sz="2241">
                <a:solidFill>
                  <a:schemeClr val="dk1"/>
                </a:solidFill>
              </a:rPr>
              <a:t> - probability 100 uncharacterized protein</a:t>
            </a:r>
            <a:endParaRPr sz="224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96/98 </a:t>
            </a:r>
            <a:r>
              <a:rPr lang="en"/>
              <a:t>(reverse)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111"/>
          <p:cNvSpPr txBox="1"/>
          <p:nvPr>
            <p:ph idx="1" type="body"/>
          </p:nvPr>
        </p:nvSpPr>
        <p:spPr>
          <a:xfrm>
            <a:off x="311700" y="937600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=</a:t>
            </a:r>
            <a:r>
              <a:rPr b="1" lang="en" sz="1000">
                <a:solidFill>
                  <a:schemeClr val="dk1"/>
                </a:solidFill>
              </a:rPr>
              <a:t>Start and stop codon</a:t>
            </a:r>
            <a:r>
              <a:rPr lang="en" sz="1000">
                <a:solidFill>
                  <a:schemeClr val="dk1"/>
                </a:solidFill>
              </a:rPr>
              <a:t> - start 59281  stop 57959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=</a:t>
            </a:r>
            <a:r>
              <a:rPr b="1" lang="en" sz="1000">
                <a:solidFill>
                  <a:schemeClr val="dk1"/>
                </a:solidFill>
              </a:rPr>
              <a:t>Score for the start</a:t>
            </a:r>
            <a:r>
              <a:rPr lang="en" sz="1000">
                <a:solidFill>
                  <a:schemeClr val="dk1"/>
                </a:solidFill>
              </a:rPr>
              <a:t> - -4.355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=</a:t>
            </a:r>
            <a:r>
              <a:rPr b="1" lang="en" sz="1000">
                <a:solidFill>
                  <a:schemeClr val="dk1"/>
                </a:solidFill>
              </a:rPr>
              <a:t>Genemark &amp; Glimmer</a:t>
            </a:r>
            <a:r>
              <a:rPr lang="en" sz="1000">
                <a:solidFill>
                  <a:schemeClr val="dk1"/>
                </a:solidFill>
              </a:rPr>
              <a:t> - agree with glimmer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=</a:t>
            </a:r>
            <a:r>
              <a:rPr b="1" lang="en" sz="1000">
                <a:solidFill>
                  <a:schemeClr val="dk1"/>
                </a:solidFill>
              </a:rPr>
              <a:t>Coding potential</a:t>
            </a:r>
            <a:r>
              <a:rPr lang="en" sz="1000">
                <a:solidFill>
                  <a:schemeClr val="dk1"/>
                </a:solidFill>
              </a:rPr>
              <a:t> -  within potential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=</a:t>
            </a:r>
            <a:r>
              <a:rPr b="1" lang="en" sz="1000">
                <a:solidFill>
                  <a:schemeClr val="dk1"/>
                </a:solidFill>
              </a:rPr>
              <a:t>Gap</a:t>
            </a:r>
            <a:r>
              <a:rPr lang="en" sz="1000">
                <a:solidFill>
                  <a:schemeClr val="dk1"/>
                </a:solidFill>
              </a:rPr>
              <a:t> - gap of 11 with gene 97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=</a:t>
            </a:r>
            <a:r>
              <a:rPr b="1" lang="en" sz="1000">
                <a:solidFill>
                  <a:schemeClr val="dk1"/>
                </a:solidFill>
              </a:rPr>
              <a:t>ORF longest</a:t>
            </a:r>
            <a:r>
              <a:rPr lang="en" sz="1000">
                <a:solidFill>
                  <a:schemeClr val="dk1"/>
                </a:solidFill>
              </a:rPr>
              <a:t>  - 1323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=</a:t>
            </a:r>
            <a:r>
              <a:rPr b="1" lang="en" sz="1000">
                <a:solidFill>
                  <a:schemeClr val="dk1"/>
                </a:solidFill>
              </a:rPr>
              <a:t>Starterator</a:t>
            </a:r>
            <a:r>
              <a:rPr lang="en" sz="1000">
                <a:solidFill>
                  <a:schemeClr val="dk1"/>
                </a:solidFill>
              </a:rPr>
              <a:t> -Start 1: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=• Found in 5 of 6 ( 83.3% ) of genes in pham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=• Manual Annotations of this start: 3 of 3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=• Called 100.0% of time when present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=• Phage (with cluster) where this start called: Beagle_100 (AP2), MellowYellow_96 (AP2), Odyssey395_98 (AP2), Pointis_95 (AP2), Pureglobe5_98 (AP2),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=</a:t>
            </a:r>
            <a:r>
              <a:rPr b="1" lang="en" sz="1000">
                <a:solidFill>
                  <a:schemeClr val="dk1"/>
                </a:solidFill>
              </a:rPr>
              <a:t>Blast</a:t>
            </a:r>
            <a:r>
              <a:rPr lang="en" sz="1000">
                <a:solidFill>
                  <a:schemeClr val="dk1"/>
                </a:solidFill>
              </a:rPr>
              <a:t> - good match with 3 in pham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=</a:t>
            </a:r>
            <a:r>
              <a:rPr b="1" lang="en" sz="1000">
                <a:solidFill>
                  <a:schemeClr val="dk1"/>
                </a:solidFill>
              </a:rPr>
              <a:t>Function</a:t>
            </a:r>
            <a:r>
              <a:rPr lang="en" sz="1000">
                <a:solidFill>
                  <a:schemeClr val="dk1"/>
                </a:solidFill>
              </a:rPr>
              <a:t> - probability 100 uncharacterized protein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