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1.xml"/>
  <Override ContentType="application/vnd.openxmlformats-officedocument.presentationml.notesSlide+xml" PartName="/ppt/notesSlides/notesSlide109.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07.xml"/>
  <Override ContentType="application/vnd.openxmlformats-officedocument.presentationml.notesSlide+xml" PartName="/ppt/notesSlides/notesSlide10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105.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110.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103.xml"/>
  <Override ContentType="application/vnd.openxmlformats-officedocument.presentationml.notesSlide+xml" PartName="/ppt/notesSlides/notesSlide97.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20.xml"/>
  <Override ContentType="application/vnd.openxmlformats-officedocument.presentationml.notesSlide+xml" PartName="/ppt/notesSlides/notesSlide60.xml"/>
  <Override ContentType="application/vnd.openxmlformats-officedocument.presentationml.notesSlide+xml" PartName="/ppt/notesSlides/notesSlide18.xml"/>
  <Override ContentType="application/vnd.openxmlformats-officedocument.presentationml.notesSlide+xml" PartName="/ppt/notesSlides/notesSlide48.xml"/>
  <Override ContentType="application/vnd.openxmlformats-officedocument.presentationml.notesSlide+xml" PartName="/ppt/notesSlides/notesSlide101.xml"/>
  <Override ContentType="application/vnd.openxmlformats-officedocument.presentationml.notesSlide+xml" PartName="/ppt/notesSlides/notesSlide95.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92.xml"/>
  <Override ContentType="application/vnd.openxmlformats-officedocument.presentationml.notesSlide+xml" PartName="/ppt/notesSlides/notesSlide84.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108.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0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2.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28.xml"/>
  <Override ContentType="application/vnd.openxmlformats-officedocument.presentationml.notesSlide+xml" PartName="/ppt/notesSlides/notesSlide1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104.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6.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96.xml"/>
  <Override ContentType="application/vnd.openxmlformats-officedocument.presentationml.notesSlide+xml" PartName="/ppt/notesSlides/notesSlide102.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05.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84.xml"/>
  <Override ContentType="application/vnd.openxmlformats-officedocument.presentationml.slide+xml" PartName="/ppt/slides/slide107.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111.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2.xml"/>
  <Override ContentType="application/vnd.openxmlformats-officedocument.presentationml.slide+xml" PartName="/ppt/slides/slide108.xml"/>
  <Override ContentType="application/vnd.openxmlformats-officedocument.presentationml.slide+xml" PartName="/ppt/slides/slide98.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63.xml"/>
  <Override ContentType="application/vnd.openxmlformats-officedocument.presentationml.slide+xml" PartName="/ppt/slides/slide93.xml"/>
  <Override ContentType="application/vnd.openxmlformats-officedocument.presentationml.slide+xml" PartName="/ppt/slides/slide101.xml"/>
  <Override ContentType="application/vnd.openxmlformats-officedocument.presentationml.slide+xml" PartName="/ppt/slides/slide80.xml"/>
  <Override ContentType="application/vnd.openxmlformats-officedocument.presentationml.slide+xml" PartName="/ppt/slides/slide103.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9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16.xml"/>
  <Override ContentType="application/vnd.openxmlformats-officedocument.presentationml.slide+xml" PartName="/ppt/slides/slide104.xml"/>
  <Override ContentType="application/vnd.openxmlformats-officedocument.presentationml.slide+xml" PartName="/ppt/slides/slide24.xml"/>
  <Override ContentType="application/vnd.openxmlformats-officedocument.presentationml.slide+xml" PartName="/ppt/slides/slide97.xml"/>
  <Override ContentType="application/vnd.openxmlformats-officedocument.presentationml.slide+xml" PartName="/ppt/slides/slide11.xml"/>
  <Override ContentType="application/vnd.openxmlformats-officedocument.presentationml.slide+xml" PartName="/ppt/slides/slide110.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49.xml"/>
  <Override ContentType="application/vnd.openxmlformats-officedocument.presentationml.slide+xml" PartName="/ppt/slides/slide83.xml"/>
  <Override ContentType="application/vnd.openxmlformats-officedocument.presentationml.slide+xml" PartName="/ppt/slides/slide106.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109.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100.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92.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1" r:id="rId111"/>
    <p:sldId id="362" r:id="rId112"/>
    <p:sldId id="363" r:id="rId113"/>
    <p:sldId id="364" r:id="rId114"/>
    <p:sldId id="365" r:id="rId115"/>
    <p:sldId id="366" r:id="rId116"/>
  </p:sldIdLst>
  <p:sldSz cy="5143500" cx="9144000"/>
  <p:notesSz cx="6858000" cy="9144000"/>
  <p:embeddedFontLst>
    <p:embeddedFont>
      <p:font typeface="Roboto"/>
      <p:regular r:id="rId117"/>
      <p:bold r:id="rId118"/>
      <p:italic r:id="rId119"/>
      <p:boldItalic r:id="rId1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07" Type="http://schemas.openxmlformats.org/officeDocument/2006/relationships/slide" Target="slides/slide102.xml"/><Relationship Id="rId106" Type="http://schemas.openxmlformats.org/officeDocument/2006/relationships/slide" Target="slides/slide101.xml"/><Relationship Id="rId105" Type="http://schemas.openxmlformats.org/officeDocument/2006/relationships/slide" Target="slides/slide100.xml"/><Relationship Id="rId104" Type="http://schemas.openxmlformats.org/officeDocument/2006/relationships/slide" Target="slides/slide99.xml"/><Relationship Id="rId109" Type="http://schemas.openxmlformats.org/officeDocument/2006/relationships/slide" Target="slides/slide104.xml"/><Relationship Id="rId108" Type="http://schemas.openxmlformats.org/officeDocument/2006/relationships/slide" Target="slides/slide103.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103" Type="http://schemas.openxmlformats.org/officeDocument/2006/relationships/slide" Target="slides/slide98.xml"/><Relationship Id="rId102" Type="http://schemas.openxmlformats.org/officeDocument/2006/relationships/slide" Target="slides/slide97.xml"/><Relationship Id="rId101" Type="http://schemas.openxmlformats.org/officeDocument/2006/relationships/slide" Target="slides/slide96.xml"/><Relationship Id="rId100" Type="http://schemas.openxmlformats.org/officeDocument/2006/relationships/slide" Target="slides/slide95.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120" Type="http://schemas.openxmlformats.org/officeDocument/2006/relationships/font" Target="fonts/Roboto-boldItalic.fntdata"/><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95" Type="http://schemas.openxmlformats.org/officeDocument/2006/relationships/slide" Target="slides/slide90.xml"/><Relationship Id="rId94" Type="http://schemas.openxmlformats.org/officeDocument/2006/relationships/slide" Target="slides/slide89.xml"/><Relationship Id="rId97" Type="http://schemas.openxmlformats.org/officeDocument/2006/relationships/slide" Target="slides/slide92.xml"/><Relationship Id="rId96" Type="http://schemas.openxmlformats.org/officeDocument/2006/relationships/slide" Target="slides/slide91.xml"/><Relationship Id="rId11" Type="http://schemas.openxmlformats.org/officeDocument/2006/relationships/slide" Target="slides/slide6.xml"/><Relationship Id="rId99" Type="http://schemas.openxmlformats.org/officeDocument/2006/relationships/slide" Target="slides/slide94.xml"/><Relationship Id="rId10" Type="http://schemas.openxmlformats.org/officeDocument/2006/relationships/slide" Target="slides/slide5.xml"/><Relationship Id="rId98" Type="http://schemas.openxmlformats.org/officeDocument/2006/relationships/slide" Target="slides/slide93.xml"/><Relationship Id="rId13" Type="http://schemas.openxmlformats.org/officeDocument/2006/relationships/slide" Target="slides/slide8.xml"/><Relationship Id="rId12" Type="http://schemas.openxmlformats.org/officeDocument/2006/relationships/slide" Target="slides/slide7.xml"/><Relationship Id="rId91" Type="http://schemas.openxmlformats.org/officeDocument/2006/relationships/slide" Target="slides/slide86.xml"/><Relationship Id="rId90" Type="http://schemas.openxmlformats.org/officeDocument/2006/relationships/slide" Target="slides/slide85.xml"/><Relationship Id="rId93" Type="http://schemas.openxmlformats.org/officeDocument/2006/relationships/slide" Target="slides/slide88.xml"/><Relationship Id="rId92" Type="http://schemas.openxmlformats.org/officeDocument/2006/relationships/slide" Target="slides/slide87.xml"/><Relationship Id="rId118" Type="http://schemas.openxmlformats.org/officeDocument/2006/relationships/font" Target="fonts/Roboto-bold.fntdata"/><Relationship Id="rId117" Type="http://schemas.openxmlformats.org/officeDocument/2006/relationships/font" Target="fonts/Roboto-regular.fntdata"/><Relationship Id="rId116" Type="http://schemas.openxmlformats.org/officeDocument/2006/relationships/slide" Target="slides/slide111.xml"/><Relationship Id="rId115" Type="http://schemas.openxmlformats.org/officeDocument/2006/relationships/slide" Target="slides/slide110.xml"/><Relationship Id="rId119" Type="http://schemas.openxmlformats.org/officeDocument/2006/relationships/font" Target="fonts/Roboto-italic.fntdata"/><Relationship Id="rId15" Type="http://schemas.openxmlformats.org/officeDocument/2006/relationships/slide" Target="slides/slide10.xml"/><Relationship Id="rId110" Type="http://schemas.openxmlformats.org/officeDocument/2006/relationships/slide" Target="slides/slide105.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14" Type="http://schemas.openxmlformats.org/officeDocument/2006/relationships/slide" Target="slides/slide109.xml"/><Relationship Id="rId18" Type="http://schemas.openxmlformats.org/officeDocument/2006/relationships/slide" Target="slides/slide13.xml"/><Relationship Id="rId113" Type="http://schemas.openxmlformats.org/officeDocument/2006/relationships/slide" Target="slides/slide108.xml"/><Relationship Id="rId112" Type="http://schemas.openxmlformats.org/officeDocument/2006/relationships/slide" Target="slides/slide107.xml"/><Relationship Id="rId111" Type="http://schemas.openxmlformats.org/officeDocument/2006/relationships/slide" Target="slides/slide106.xml"/><Relationship Id="rId84" Type="http://schemas.openxmlformats.org/officeDocument/2006/relationships/slide" Target="slides/slide79.xml"/><Relationship Id="rId83" Type="http://schemas.openxmlformats.org/officeDocument/2006/relationships/slide" Target="slides/slide78.xml"/><Relationship Id="rId86" Type="http://schemas.openxmlformats.org/officeDocument/2006/relationships/slide" Target="slides/slide81.xml"/><Relationship Id="rId85" Type="http://schemas.openxmlformats.org/officeDocument/2006/relationships/slide" Target="slides/slide80.xml"/><Relationship Id="rId88" Type="http://schemas.openxmlformats.org/officeDocument/2006/relationships/slide" Target="slides/slide83.xml"/><Relationship Id="rId87" Type="http://schemas.openxmlformats.org/officeDocument/2006/relationships/slide" Target="slides/slide82.xml"/><Relationship Id="rId89" Type="http://schemas.openxmlformats.org/officeDocument/2006/relationships/slide" Target="slides/slide84.xml"/><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75" Type="http://schemas.openxmlformats.org/officeDocument/2006/relationships/slide" Target="slides/slide70.xml"/><Relationship Id="rId74" Type="http://schemas.openxmlformats.org/officeDocument/2006/relationships/slide" Target="slides/slide69.xml"/><Relationship Id="rId77" Type="http://schemas.openxmlformats.org/officeDocument/2006/relationships/slide" Target="slides/slide72.xml"/><Relationship Id="rId76" Type="http://schemas.openxmlformats.org/officeDocument/2006/relationships/slide" Target="slides/slide71.xml"/><Relationship Id="rId79" Type="http://schemas.openxmlformats.org/officeDocument/2006/relationships/slide" Target="slides/slide74.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62" Type="http://schemas.openxmlformats.org/officeDocument/2006/relationships/slide" Target="slides/slide57.xml"/><Relationship Id="rId61" Type="http://schemas.openxmlformats.org/officeDocument/2006/relationships/slide" Target="slides/slide56.xml"/><Relationship Id="rId64" Type="http://schemas.openxmlformats.org/officeDocument/2006/relationships/slide" Target="slides/slide59.xml"/><Relationship Id="rId63" Type="http://schemas.openxmlformats.org/officeDocument/2006/relationships/slide" Target="slides/slide58.xml"/><Relationship Id="rId66" Type="http://schemas.openxmlformats.org/officeDocument/2006/relationships/slide" Target="slides/slide61.xml"/><Relationship Id="rId65" Type="http://schemas.openxmlformats.org/officeDocument/2006/relationships/slide" Target="slides/slide60.xml"/><Relationship Id="rId68" Type="http://schemas.openxmlformats.org/officeDocument/2006/relationships/slide" Target="slides/slide63.xml"/><Relationship Id="rId67" Type="http://schemas.openxmlformats.org/officeDocument/2006/relationships/slide" Target="slides/slide62.xml"/><Relationship Id="rId60" Type="http://schemas.openxmlformats.org/officeDocument/2006/relationships/slide" Target="slides/slide55.xml"/><Relationship Id="rId69" Type="http://schemas.openxmlformats.org/officeDocument/2006/relationships/slide" Target="slides/slide6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55" Type="http://schemas.openxmlformats.org/officeDocument/2006/relationships/slide" Target="slides/slide50.xml"/><Relationship Id="rId54" Type="http://schemas.openxmlformats.org/officeDocument/2006/relationships/slide" Target="slides/slide49.xml"/><Relationship Id="rId57" Type="http://schemas.openxmlformats.org/officeDocument/2006/relationships/slide" Target="slides/slide52.xml"/><Relationship Id="rId56" Type="http://schemas.openxmlformats.org/officeDocument/2006/relationships/slide" Target="slides/slide51.xml"/><Relationship Id="rId59" Type="http://schemas.openxmlformats.org/officeDocument/2006/relationships/slide" Target="slides/slide54.xml"/><Relationship Id="rId58"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0fc63be37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g20fc63be371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20fc63be371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g20fc63be371_0_20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2" name="Shape 1832"/>
        <p:cNvGrpSpPr/>
        <p:nvPr/>
      </p:nvGrpSpPr>
      <p:grpSpPr>
        <a:xfrm>
          <a:off x="0" y="0"/>
          <a:ext cx="0" cy="0"/>
          <a:chOff x="0" y="0"/>
          <a:chExt cx="0" cy="0"/>
        </a:xfrm>
      </p:grpSpPr>
      <p:sp>
        <p:nvSpPr>
          <p:cNvPr id="1833" name="Google Shape;1833;g20fc63be371_0_17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4" name="Google Shape;1834;g20fc63be371_0_17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0" name="Shape 1850"/>
        <p:cNvGrpSpPr/>
        <p:nvPr/>
      </p:nvGrpSpPr>
      <p:grpSpPr>
        <a:xfrm>
          <a:off x="0" y="0"/>
          <a:ext cx="0" cy="0"/>
          <a:chOff x="0" y="0"/>
          <a:chExt cx="0" cy="0"/>
        </a:xfrm>
      </p:grpSpPr>
      <p:sp>
        <p:nvSpPr>
          <p:cNvPr id="1851" name="Google Shape;1851;g20fc63be371_0_17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2" name="Google Shape;1852;g20fc63be371_0_17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8" name="Shape 1868"/>
        <p:cNvGrpSpPr/>
        <p:nvPr/>
      </p:nvGrpSpPr>
      <p:grpSpPr>
        <a:xfrm>
          <a:off x="0" y="0"/>
          <a:ext cx="0" cy="0"/>
          <a:chOff x="0" y="0"/>
          <a:chExt cx="0" cy="0"/>
        </a:xfrm>
      </p:grpSpPr>
      <p:sp>
        <p:nvSpPr>
          <p:cNvPr id="1869" name="Google Shape;1869;g20fc63be371_0_17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0" name="Google Shape;1870;g20fc63be371_0_176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6" name="Shape 1886"/>
        <p:cNvGrpSpPr/>
        <p:nvPr/>
      </p:nvGrpSpPr>
      <p:grpSpPr>
        <a:xfrm>
          <a:off x="0" y="0"/>
          <a:ext cx="0" cy="0"/>
          <a:chOff x="0" y="0"/>
          <a:chExt cx="0" cy="0"/>
        </a:xfrm>
      </p:grpSpPr>
      <p:sp>
        <p:nvSpPr>
          <p:cNvPr id="1887" name="Google Shape;1887;g20fc63be371_0_17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8" name="Google Shape;1888;g20fc63be371_0_178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4" name="Shape 1904"/>
        <p:cNvGrpSpPr/>
        <p:nvPr/>
      </p:nvGrpSpPr>
      <p:grpSpPr>
        <a:xfrm>
          <a:off x="0" y="0"/>
          <a:ext cx="0" cy="0"/>
          <a:chOff x="0" y="0"/>
          <a:chExt cx="0" cy="0"/>
        </a:xfrm>
      </p:grpSpPr>
      <p:sp>
        <p:nvSpPr>
          <p:cNvPr id="1905" name="Google Shape;1905;g20fc63be371_0_18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6" name="Google Shape;1906;g20fc63be371_0_180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2" name="Shape 1922"/>
        <p:cNvGrpSpPr/>
        <p:nvPr/>
      </p:nvGrpSpPr>
      <p:grpSpPr>
        <a:xfrm>
          <a:off x="0" y="0"/>
          <a:ext cx="0" cy="0"/>
          <a:chOff x="0" y="0"/>
          <a:chExt cx="0" cy="0"/>
        </a:xfrm>
      </p:grpSpPr>
      <p:sp>
        <p:nvSpPr>
          <p:cNvPr id="1923" name="Google Shape;1923;g20fc63be371_0_18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4" name="Google Shape;1924;g20fc63be371_0_18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0" name="Shape 1940"/>
        <p:cNvGrpSpPr/>
        <p:nvPr/>
      </p:nvGrpSpPr>
      <p:grpSpPr>
        <a:xfrm>
          <a:off x="0" y="0"/>
          <a:ext cx="0" cy="0"/>
          <a:chOff x="0" y="0"/>
          <a:chExt cx="0" cy="0"/>
        </a:xfrm>
      </p:grpSpPr>
      <p:sp>
        <p:nvSpPr>
          <p:cNvPr id="1941" name="Google Shape;1941;g20fc63be371_0_18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2" name="Google Shape;1942;g20fc63be371_0_18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8" name="Shape 1958"/>
        <p:cNvGrpSpPr/>
        <p:nvPr/>
      </p:nvGrpSpPr>
      <p:grpSpPr>
        <a:xfrm>
          <a:off x="0" y="0"/>
          <a:ext cx="0" cy="0"/>
          <a:chOff x="0" y="0"/>
          <a:chExt cx="0" cy="0"/>
        </a:xfrm>
      </p:grpSpPr>
      <p:sp>
        <p:nvSpPr>
          <p:cNvPr id="1959" name="Google Shape;1959;g20fc63be371_0_18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0" name="Google Shape;1960;g20fc63be371_0_185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6" name="Shape 1976"/>
        <p:cNvGrpSpPr/>
        <p:nvPr/>
      </p:nvGrpSpPr>
      <p:grpSpPr>
        <a:xfrm>
          <a:off x="0" y="0"/>
          <a:ext cx="0" cy="0"/>
          <a:chOff x="0" y="0"/>
          <a:chExt cx="0" cy="0"/>
        </a:xfrm>
      </p:grpSpPr>
      <p:sp>
        <p:nvSpPr>
          <p:cNvPr id="1977" name="Google Shape;1977;g20fc63be371_0_18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8" name="Google Shape;1978;g20fc63be371_0_18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4" name="Shape 1994"/>
        <p:cNvGrpSpPr/>
        <p:nvPr/>
      </p:nvGrpSpPr>
      <p:grpSpPr>
        <a:xfrm>
          <a:off x="0" y="0"/>
          <a:ext cx="0" cy="0"/>
          <a:chOff x="0" y="0"/>
          <a:chExt cx="0" cy="0"/>
        </a:xfrm>
      </p:grpSpPr>
      <p:sp>
        <p:nvSpPr>
          <p:cNvPr id="1995" name="Google Shape;1995;g23a5278445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6" name="Google Shape;1996;g23a5278445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20fc63be371_0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g20fc63be371_0_2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2" name="Shape 2012"/>
        <p:cNvGrpSpPr/>
        <p:nvPr/>
      </p:nvGrpSpPr>
      <p:grpSpPr>
        <a:xfrm>
          <a:off x="0" y="0"/>
          <a:ext cx="0" cy="0"/>
          <a:chOff x="0" y="0"/>
          <a:chExt cx="0" cy="0"/>
        </a:xfrm>
      </p:grpSpPr>
      <p:sp>
        <p:nvSpPr>
          <p:cNvPr id="2013" name="Google Shape;2013;g23a52784456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4" name="Google Shape;2014;g23a52784456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0" name="Shape 2030"/>
        <p:cNvGrpSpPr/>
        <p:nvPr/>
      </p:nvGrpSpPr>
      <p:grpSpPr>
        <a:xfrm>
          <a:off x="0" y="0"/>
          <a:ext cx="0" cy="0"/>
          <a:chOff x="0" y="0"/>
          <a:chExt cx="0" cy="0"/>
        </a:xfrm>
      </p:grpSpPr>
      <p:sp>
        <p:nvSpPr>
          <p:cNvPr id="2031" name="Google Shape;2031;g23a52784456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2" name="Google Shape;2032;g23a52784456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20fc63be371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g20fc63be371_0_2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20fc63be371_0_2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g20fc63be371_0_25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20fc63be371_0_2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g20fc63be371_0_27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20fc63be371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g20fc63be371_0_28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20fc63be371_0_3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g20fc63be371_0_30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g20fc63be371_0_3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g20fc63be371_0_3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20fc63be371_0_3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g20fc63be371_0_33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g20fc63be371_0_3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g20fc63be371_0_35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0fc63be371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g20fc63be371_0_6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g20fc63be371_0_3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g20fc63be371_0_37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g20fc63be371_0_3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g20fc63be371_0_39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g20fc63be371_0_4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g20fc63be371_0_40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g20fc63be371_0_4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g20fc63be371_0_4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4" name="Shape 464"/>
        <p:cNvGrpSpPr/>
        <p:nvPr/>
      </p:nvGrpSpPr>
      <p:grpSpPr>
        <a:xfrm>
          <a:off x="0" y="0"/>
          <a:ext cx="0" cy="0"/>
          <a:chOff x="0" y="0"/>
          <a:chExt cx="0" cy="0"/>
        </a:xfrm>
      </p:grpSpPr>
      <p:sp>
        <p:nvSpPr>
          <p:cNvPr id="465" name="Google Shape;465;g20fc63be371_0_4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g20fc63be371_0_45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2" name="Shape 482"/>
        <p:cNvGrpSpPr/>
        <p:nvPr/>
      </p:nvGrpSpPr>
      <p:grpSpPr>
        <a:xfrm>
          <a:off x="0" y="0"/>
          <a:ext cx="0" cy="0"/>
          <a:chOff x="0" y="0"/>
          <a:chExt cx="0" cy="0"/>
        </a:xfrm>
      </p:grpSpPr>
      <p:sp>
        <p:nvSpPr>
          <p:cNvPr id="483" name="Google Shape;483;g20fc63be371_0_4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g20fc63be371_0_4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0" name="Shape 500"/>
        <p:cNvGrpSpPr/>
        <p:nvPr/>
      </p:nvGrpSpPr>
      <p:grpSpPr>
        <a:xfrm>
          <a:off x="0" y="0"/>
          <a:ext cx="0" cy="0"/>
          <a:chOff x="0" y="0"/>
          <a:chExt cx="0" cy="0"/>
        </a:xfrm>
      </p:grpSpPr>
      <p:sp>
        <p:nvSpPr>
          <p:cNvPr id="501" name="Google Shape;501;g20fc63be371_0_4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g20fc63be371_0_44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g20fc63be371_0_4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g20fc63be371_0_49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6" name="Shape 536"/>
        <p:cNvGrpSpPr/>
        <p:nvPr/>
      </p:nvGrpSpPr>
      <p:grpSpPr>
        <a:xfrm>
          <a:off x="0" y="0"/>
          <a:ext cx="0" cy="0"/>
          <a:chOff x="0" y="0"/>
          <a:chExt cx="0" cy="0"/>
        </a:xfrm>
      </p:grpSpPr>
      <p:sp>
        <p:nvSpPr>
          <p:cNvPr id="537" name="Google Shape;537;g20fc63be371_0_5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g20fc63be371_0_50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4" name="Shape 554"/>
        <p:cNvGrpSpPr/>
        <p:nvPr/>
      </p:nvGrpSpPr>
      <p:grpSpPr>
        <a:xfrm>
          <a:off x="0" y="0"/>
          <a:ext cx="0" cy="0"/>
          <a:chOff x="0" y="0"/>
          <a:chExt cx="0" cy="0"/>
        </a:xfrm>
      </p:grpSpPr>
      <p:sp>
        <p:nvSpPr>
          <p:cNvPr id="555" name="Google Shape;555;g20fc63be371_0_5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6" name="Google Shape;556;g20fc63be371_0_52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0fc63be371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g20fc63be371_0_8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2" name="Shape 572"/>
        <p:cNvGrpSpPr/>
        <p:nvPr/>
      </p:nvGrpSpPr>
      <p:grpSpPr>
        <a:xfrm>
          <a:off x="0" y="0"/>
          <a:ext cx="0" cy="0"/>
          <a:chOff x="0" y="0"/>
          <a:chExt cx="0" cy="0"/>
        </a:xfrm>
      </p:grpSpPr>
      <p:sp>
        <p:nvSpPr>
          <p:cNvPr id="573" name="Google Shape;573;g20fc63be371_0_5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g20fc63be371_0_54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0" name="Shape 590"/>
        <p:cNvGrpSpPr/>
        <p:nvPr/>
      </p:nvGrpSpPr>
      <p:grpSpPr>
        <a:xfrm>
          <a:off x="0" y="0"/>
          <a:ext cx="0" cy="0"/>
          <a:chOff x="0" y="0"/>
          <a:chExt cx="0" cy="0"/>
        </a:xfrm>
      </p:grpSpPr>
      <p:sp>
        <p:nvSpPr>
          <p:cNvPr id="591" name="Google Shape;591;g20fc63be371_0_5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2" name="Google Shape;592;g20fc63be371_0_57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8" name="Shape 608"/>
        <p:cNvGrpSpPr/>
        <p:nvPr/>
      </p:nvGrpSpPr>
      <p:grpSpPr>
        <a:xfrm>
          <a:off x="0" y="0"/>
          <a:ext cx="0" cy="0"/>
          <a:chOff x="0" y="0"/>
          <a:chExt cx="0" cy="0"/>
        </a:xfrm>
      </p:grpSpPr>
      <p:sp>
        <p:nvSpPr>
          <p:cNvPr id="609" name="Google Shape;609;g20fc63be371_0_5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g20fc63be371_0_5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6" name="Shape 626"/>
        <p:cNvGrpSpPr/>
        <p:nvPr/>
      </p:nvGrpSpPr>
      <p:grpSpPr>
        <a:xfrm>
          <a:off x="0" y="0"/>
          <a:ext cx="0" cy="0"/>
          <a:chOff x="0" y="0"/>
          <a:chExt cx="0" cy="0"/>
        </a:xfrm>
      </p:grpSpPr>
      <p:sp>
        <p:nvSpPr>
          <p:cNvPr id="627" name="Google Shape;627;g20fc63be371_0_5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g20fc63be371_0_59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4" name="Shape 644"/>
        <p:cNvGrpSpPr/>
        <p:nvPr/>
      </p:nvGrpSpPr>
      <p:grpSpPr>
        <a:xfrm>
          <a:off x="0" y="0"/>
          <a:ext cx="0" cy="0"/>
          <a:chOff x="0" y="0"/>
          <a:chExt cx="0" cy="0"/>
        </a:xfrm>
      </p:grpSpPr>
      <p:sp>
        <p:nvSpPr>
          <p:cNvPr id="645" name="Google Shape;645;g20fc63be371_0_6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g20fc63be371_0_6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2" name="Shape 662"/>
        <p:cNvGrpSpPr/>
        <p:nvPr/>
      </p:nvGrpSpPr>
      <p:grpSpPr>
        <a:xfrm>
          <a:off x="0" y="0"/>
          <a:ext cx="0" cy="0"/>
          <a:chOff x="0" y="0"/>
          <a:chExt cx="0" cy="0"/>
        </a:xfrm>
      </p:grpSpPr>
      <p:sp>
        <p:nvSpPr>
          <p:cNvPr id="663" name="Google Shape;663;g20fc63be371_0_6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4" name="Google Shape;664;g20fc63be371_0_6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0" name="Shape 680"/>
        <p:cNvGrpSpPr/>
        <p:nvPr/>
      </p:nvGrpSpPr>
      <p:grpSpPr>
        <a:xfrm>
          <a:off x="0" y="0"/>
          <a:ext cx="0" cy="0"/>
          <a:chOff x="0" y="0"/>
          <a:chExt cx="0" cy="0"/>
        </a:xfrm>
      </p:grpSpPr>
      <p:sp>
        <p:nvSpPr>
          <p:cNvPr id="681" name="Google Shape;681;g20fc63be371_0_6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g20fc63be371_0_6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8" name="Shape 698"/>
        <p:cNvGrpSpPr/>
        <p:nvPr/>
      </p:nvGrpSpPr>
      <p:grpSpPr>
        <a:xfrm>
          <a:off x="0" y="0"/>
          <a:ext cx="0" cy="0"/>
          <a:chOff x="0" y="0"/>
          <a:chExt cx="0" cy="0"/>
        </a:xfrm>
      </p:grpSpPr>
      <p:sp>
        <p:nvSpPr>
          <p:cNvPr id="699" name="Google Shape;699;g20fc63be371_0_6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0" name="Google Shape;700;g20fc63be371_0_66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6" name="Shape 716"/>
        <p:cNvGrpSpPr/>
        <p:nvPr/>
      </p:nvGrpSpPr>
      <p:grpSpPr>
        <a:xfrm>
          <a:off x="0" y="0"/>
          <a:ext cx="0" cy="0"/>
          <a:chOff x="0" y="0"/>
          <a:chExt cx="0" cy="0"/>
        </a:xfrm>
      </p:grpSpPr>
      <p:sp>
        <p:nvSpPr>
          <p:cNvPr id="717" name="Google Shape;717;g20fc63be371_0_6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8" name="Google Shape;718;g20fc63be371_0_67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4" name="Shape 734"/>
        <p:cNvGrpSpPr/>
        <p:nvPr/>
      </p:nvGrpSpPr>
      <p:grpSpPr>
        <a:xfrm>
          <a:off x="0" y="0"/>
          <a:ext cx="0" cy="0"/>
          <a:chOff x="0" y="0"/>
          <a:chExt cx="0" cy="0"/>
        </a:xfrm>
      </p:grpSpPr>
      <p:sp>
        <p:nvSpPr>
          <p:cNvPr id="735" name="Google Shape;735;g20fc63be371_0_6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6" name="Google Shape;736;g20fc63be371_0_69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0fc63be371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g20fc63be371_0_10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2" name="Shape 752"/>
        <p:cNvGrpSpPr/>
        <p:nvPr/>
      </p:nvGrpSpPr>
      <p:grpSpPr>
        <a:xfrm>
          <a:off x="0" y="0"/>
          <a:ext cx="0" cy="0"/>
          <a:chOff x="0" y="0"/>
          <a:chExt cx="0" cy="0"/>
        </a:xfrm>
      </p:grpSpPr>
      <p:sp>
        <p:nvSpPr>
          <p:cNvPr id="753" name="Google Shape;753;g20fc63be371_0_7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54" name="Google Shape;754;g20fc63be371_0_7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0" name="Shape 770"/>
        <p:cNvGrpSpPr/>
        <p:nvPr/>
      </p:nvGrpSpPr>
      <p:grpSpPr>
        <a:xfrm>
          <a:off x="0" y="0"/>
          <a:ext cx="0" cy="0"/>
          <a:chOff x="0" y="0"/>
          <a:chExt cx="0" cy="0"/>
        </a:xfrm>
      </p:grpSpPr>
      <p:sp>
        <p:nvSpPr>
          <p:cNvPr id="771" name="Google Shape;771;g20fc63be371_0_7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2" name="Google Shape;772;g20fc63be371_0_7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8" name="Shape 788"/>
        <p:cNvGrpSpPr/>
        <p:nvPr/>
      </p:nvGrpSpPr>
      <p:grpSpPr>
        <a:xfrm>
          <a:off x="0" y="0"/>
          <a:ext cx="0" cy="0"/>
          <a:chOff x="0" y="0"/>
          <a:chExt cx="0" cy="0"/>
        </a:xfrm>
      </p:grpSpPr>
      <p:sp>
        <p:nvSpPr>
          <p:cNvPr id="789" name="Google Shape;789;g20fc63be371_0_7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0" name="Google Shape;790;g20fc63be371_0_74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6" name="Shape 806"/>
        <p:cNvGrpSpPr/>
        <p:nvPr/>
      </p:nvGrpSpPr>
      <p:grpSpPr>
        <a:xfrm>
          <a:off x="0" y="0"/>
          <a:ext cx="0" cy="0"/>
          <a:chOff x="0" y="0"/>
          <a:chExt cx="0" cy="0"/>
        </a:xfrm>
      </p:grpSpPr>
      <p:sp>
        <p:nvSpPr>
          <p:cNvPr id="807" name="Google Shape;807;g20fc63be371_0_7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08" name="Google Shape;808;g20fc63be371_0_76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4" name="Shape 824"/>
        <p:cNvGrpSpPr/>
        <p:nvPr/>
      </p:nvGrpSpPr>
      <p:grpSpPr>
        <a:xfrm>
          <a:off x="0" y="0"/>
          <a:ext cx="0" cy="0"/>
          <a:chOff x="0" y="0"/>
          <a:chExt cx="0" cy="0"/>
        </a:xfrm>
      </p:grpSpPr>
      <p:sp>
        <p:nvSpPr>
          <p:cNvPr id="825" name="Google Shape;825;g20fc63be371_0_7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6" name="Google Shape;826;g20fc63be371_0_78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2" name="Shape 842"/>
        <p:cNvGrpSpPr/>
        <p:nvPr/>
      </p:nvGrpSpPr>
      <p:grpSpPr>
        <a:xfrm>
          <a:off x="0" y="0"/>
          <a:ext cx="0" cy="0"/>
          <a:chOff x="0" y="0"/>
          <a:chExt cx="0" cy="0"/>
        </a:xfrm>
      </p:grpSpPr>
      <p:sp>
        <p:nvSpPr>
          <p:cNvPr id="843" name="Google Shape;843;g20fc63be371_0_7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4" name="Google Shape;844;g20fc63be371_0_79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0" name="Shape 860"/>
        <p:cNvGrpSpPr/>
        <p:nvPr/>
      </p:nvGrpSpPr>
      <p:grpSpPr>
        <a:xfrm>
          <a:off x="0" y="0"/>
          <a:ext cx="0" cy="0"/>
          <a:chOff x="0" y="0"/>
          <a:chExt cx="0" cy="0"/>
        </a:xfrm>
      </p:grpSpPr>
      <p:sp>
        <p:nvSpPr>
          <p:cNvPr id="861" name="Google Shape;861;g20fc63be371_0_8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2" name="Google Shape;862;g20fc63be371_0_8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8" name="Shape 878"/>
        <p:cNvGrpSpPr/>
        <p:nvPr/>
      </p:nvGrpSpPr>
      <p:grpSpPr>
        <a:xfrm>
          <a:off x="0" y="0"/>
          <a:ext cx="0" cy="0"/>
          <a:chOff x="0" y="0"/>
          <a:chExt cx="0" cy="0"/>
        </a:xfrm>
      </p:grpSpPr>
      <p:sp>
        <p:nvSpPr>
          <p:cNvPr id="879" name="Google Shape;879;g20fc63be371_0_8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0" name="Google Shape;880;g20fc63be371_0_8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6" name="Shape 896"/>
        <p:cNvGrpSpPr/>
        <p:nvPr/>
      </p:nvGrpSpPr>
      <p:grpSpPr>
        <a:xfrm>
          <a:off x="0" y="0"/>
          <a:ext cx="0" cy="0"/>
          <a:chOff x="0" y="0"/>
          <a:chExt cx="0" cy="0"/>
        </a:xfrm>
      </p:grpSpPr>
      <p:sp>
        <p:nvSpPr>
          <p:cNvPr id="897" name="Google Shape;897;g20fc63be371_0_8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8" name="Google Shape;898;g20fc63be371_0_8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4" name="Shape 914"/>
        <p:cNvGrpSpPr/>
        <p:nvPr/>
      </p:nvGrpSpPr>
      <p:grpSpPr>
        <a:xfrm>
          <a:off x="0" y="0"/>
          <a:ext cx="0" cy="0"/>
          <a:chOff x="0" y="0"/>
          <a:chExt cx="0" cy="0"/>
        </a:xfrm>
      </p:grpSpPr>
      <p:sp>
        <p:nvSpPr>
          <p:cNvPr id="915" name="Google Shape;915;g20fc63be371_0_8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6" name="Google Shape;916;g20fc63be371_0_86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0fc63be371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g20fc63be371_0_1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2" name="Shape 932"/>
        <p:cNvGrpSpPr/>
        <p:nvPr/>
      </p:nvGrpSpPr>
      <p:grpSpPr>
        <a:xfrm>
          <a:off x="0" y="0"/>
          <a:ext cx="0" cy="0"/>
          <a:chOff x="0" y="0"/>
          <a:chExt cx="0" cy="0"/>
        </a:xfrm>
      </p:grpSpPr>
      <p:sp>
        <p:nvSpPr>
          <p:cNvPr id="933" name="Google Shape;933;g20fc63be371_0_8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4" name="Google Shape;934;g20fc63be371_0_88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0" name="Shape 950"/>
        <p:cNvGrpSpPr/>
        <p:nvPr/>
      </p:nvGrpSpPr>
      <p:grpSpPr>
        <a:xfrm>
          <a:off x="0" y="0"/>
          <a:ext cx="0" cy="0"/>
          <a:chOff x="0" y="0"/>
          <a:chExt cx="0" cy="0"/>
        </a:xfrm>
      </p:grpSpPr>
      <p:sp>
        <p:nvSpPr>
          <p:cNvPr id="951" name="Google Shape;951;g20fc63be371_0_9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2" name="Google Shape;952;g20fc63be371_0_90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8" name="Shape 968"/>
        <p:cNvGrpSpPr/>
        <p:nvPr/>
      </p:nvGrpSpPr>
      <p:grpSpPr>
        <a:xfrm>
          <a:off x="0" y="0"/>
          <a:ext cx="0" cy="0"/>
          <a:chOff x="0" y="0"/>
          <a:chExt cx="0" cy="0"/>
        </a:xfrm>
      </p:grpSpPr>
      <p:sp>
        <p:nvSpPr>
          <p:cNvPr id="969" name="Google Shape;969;g20fc63be371_0_9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0" name="Google Shape;970;g20fc63be371_0_9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6" name="Shape 986"/>
        <p:cNvGrpSpPr/>
        <p:nvPr/>
      </p:nvGrpSpPr>
      <p:grpSpPr>
        <a:xfrm>
          <a:off x="0" y="0"/>
          <a:ext cx="0" cy="0"/>
          <a:chOff x="0" y="0"/>
          <a:chExt cx="0" cy="0"/>
        </a:xfrm>
      </p:grpSpPr>
      <p:sp>
        <p:nvSpPr>
          <p:cNvPr id="987" name="Google Shape;987;g20fc63be371_0_9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8" name="Google Shape;988;g20fc63be371_0_9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4" name="Shape 1004"/>
        <p:cNvGrpSpPr/>
        <p:nvPr/>
      </p:nvGrpSpPr>
      <p:grpSpPr>
        <a:xfrm>
          <a:off x="0" y="0"/>
          <a:ext cx="0" cy="0"/>
          <a:chOff x="0" y="0"/>
          <a:chExt cx="0" cy="0"/>
        </a:xfrm>
      </p:grpSpPr>
      <p:sp>
        <p:nvSpPr>
          <p:cNvPr id="1005" name="Google Shape;1005;g20fc63be371_0_9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6" name="Google Shape;1006;g20fc63be371_0_95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2" name="Shape 1022"/>
        <p:cNvGrpSpPr/>
        <p:nvPr/>
      </p:nvGrpSpPr>
      <p:grpSpPr>
        <a:xfrm>
          <a:off x="0" y="0"/>
          <a:ext cx="0" cy="0"/>
          <a:chOff x="0" y="0"/>
          <a:chExt cx="0" cy="0"/>
        </a:xfrm>
      </p:grpSpPr>
      <p:sp>
        <p:nvSpPr>
          <p:cNvPr id="1023" name="Google Shape;1023;g20fc63be371_0_9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4" name="Google Shape;1024;g20fc63be371_0_96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0" name="Shape 1040"/>
        <p:cNvGrpSpPr/>
        <p:nvPr/>
      </p:nvGrpSpPr>
      <p:grpSpPr>
        <a:xfrm>
          <a:off x="0" y="0"/>
          <a:ext cx="0" cy="0"/>
          <a:chOff x="0" y="0"/>
          <a:chExt cx="0" cy="0"/>
        </a:xfrm>
      </p:grpSpPr>
      <p:sp>
        <p:nvSpPr>
          <p:cNvPr id="1041" name="Google Shape;1041;g20fc63be371_0_9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2" name="Google Shape;1042;g20fc63be371_0_9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8" name="Shape 1058"/>
        <p:cNvGrpSpPr/>
        <p:nvPr/>
      </p:nvGrpSpPr>
      <p:grpSpPr>
        <a:xfrm>
          <a:off x="0" y="0"/>
          <a:ext cx="0" cy="0"/>
          <a:chOff x="0" y="0"/>
          <a:chExt cx="0" cy="0"/>
        </a:xfrm>
      </p:grpSpPr>
      <p:sp>
        <p:nvSpPr>
          <p:cNvPr id="1059" name="Google Shape;1059;g20fc63be371_0_10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0" name="Google Shape;1060;g20fc63be371_0_100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6" name="Shape 1076"/>
        <p:cNvGrpSpPr/>
        <p:nvPr/>
      </p:nvGrpSpPr>
      <p:grpSpPr>
        <a:xfrm>
          <a:off x="0" y="0"/>
          <a:ext cx="0" cy="0"/>
          <a:chOff x="0" y="0"/>
          <a:chExt cx="0" cy="0"/>
        </a:xfrm>
      </p:grpSpPr>
      <p:sp>
        <p:nvSpPr>
          <p:cNvPr id="1077" name="Google Shape;1077;g20fc63be371_0_10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8" name="Google Shape;1078;g20fc63be371_0_10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4" name="Shape 1094"/>
        <p:cNvGrpSpPr/>
        <p:nvPr/>
      </p:nvGrpSpPr>
      <p:grpSpPr>
        <a:xfrm>
          <a:off x="0" y="0"/>
          <a:ext cx="0" cy="0"/>
          <a:chOff x="0" y="0"/>
          <a:chExt cx="0" cy="0"/>
        </a:xfrm>
      </p:grpSpPr>
      <p:sp>
        <p:nvSpPr>
          <p:cNvPr id="1095" name="Google Shape;1095;g20fc63be371_0_10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6" name="Google Shape;1096;g20fc63be371_0_103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0fc63be371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g20fc63be371_0_1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2" name="Shape 1112"/>
        <p:cNvGrpSpPr/>
        <p:nvPr/>
      </p:nvGrpSpPr>
      <p:grpSpPr>
        <a:xfrm>
          <a:off x="0" y="0"/>
          <a:ext cx="0" cy="0"/>
          <a:chOff x="0" y="0"/>
          <a:chExt cx="0" cy="0"/>
        </a:xfrm>
      </p:grpSpPr>
      <p:sp>
        <p:nvSpPr>
          <p:cNvPr id="1113" name="Google Shape;1113;g20fc63be371_0_10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4" name="Google Shape;1114;g20fc63be371_0_105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0" name="Shape 1130"/>
        <p:cNvGrpSpPr/>
        <p:nvPr/>
      </p:nvGrpSpPr>
      <p:grpSpPr>
        <a:xfrm>
          <a:off x="0" y="0"/>
          <a:ext cx="0" cy="0"/>
          <a:chOff x="0" y="0"/>
          <a:chExt cx="0" cy="0"/>
        </a:xfrm>
      </p:grpSpPr>
      <p:sp>
        <p:nvSpPr>
          <p:cNvPr id="1131" name="Google Shape;1131;g20fc63be371_0_10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2" name="Google Shape;1132;g20fc63be371_0_10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8" name="Shape 1148"/>
        <p:cNvGrpSpPr/>
        <p:nvPr/>
      </p:nvGrpSpPr>
      <p:grpSpPr>
        <a:xfrm>
          <a:off x="0" y="0"/>
          <a:ext cx="0" cy="0"/>
          <a:chOff x="0" y="0"/>
          <a:chExt cx="0" cy="0"/>
        </a:xfrm>
      </p:grpSpPr>
      <p:sp>
        <p:nvSpPr>
          <p:cNvPr id="1149" name="Google Shape;1149;g20fc63be371_0_10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0" name="Google Shape;1150;g20fc63be371_0_108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6" name="Shape 1166"/>
        <p:cNvGrpSpPr/>
        <p:nvPr/>
      </p:nvGrpSpPr>
      <p:grpSpPr>
        <a:xfrm>
          <a:off x="0" y="0"/>
          <a:ext cx="0" cy="0"/>
          <a:chOff x="0" y="0"/>
          <a:chExt cx="0" cy="0"/>
        </a:xfrm>
      </p:grpSpPr>
      <p:sp>
        <p:nvSpPr>
          <p:cNvPr id="1167" name="Google Shape;1167;g20fc63be371_0_1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8" name="Google Shape;1168;g20fc63be371_0_110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4" name="Shape 1184"/>
        <p:cNvGrpSpPr/>
        <p:nvPr/>
      </p:nvGrpSpPr>
      <p:grpSpPr>
        <a:xfrm>
          <a:off x="0" y="0"/>
          <a:ext cx="0" cy="0"/>
          <a:chOff x="0" y="0"/>
          <a:chExt cx="0" cy="0"/>
        </a:xfrm>
      </p:grpSpPr>
      <p:sp>
        <p:nvSpPr>
          <p:cNvPr id="1185" name="Google Shape;1185;g20fc63be371_0_1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6" name="Google Shape;1186;g20fc63be371_0_112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2" name="Shape 1202"/>
        <p:cNvGrpSpPr/>
        <p:nvPr/>
      </p:nvGrpSpPr>
      <p:grpSpPr>
        <a:xfrm>
          <a:off x="0" y="0"/>
          <a:ext cx="0" cy="0"/>
          <a:chOff x="0" y="0"/>
          <a:chExt cx="0" cy="0"/>
        </a:xfrm>
      </p:grpSpPr>
      <p:sp>
        <p:nvSpPr>
          <p:cNvPr id="1203" name="Google Shape;1203;g20fc63be371_0_1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4" name="Google Shape;1204;g20fc63be371_0_113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0" name="Shape 1220"/>
        <p:cNvGrpSpPr/>
        <p:nvPr/>
      </p:nvGrpSpPr>
      <p:grpSpPr>
        <a:xfrm>
          <a:off x="0" y="0"/>
          <a:ext cx="0" cy="0"/>
          <a:chOff x="0" y="0"/>
          <a:chExt cx="0" cy="0"/>
        </a:xfrm>
      </p:grpSpPr>
      <p:sp>
        <p:nvSpPr>
          <p:cNvPr id="1221" name="Google Shape;1221;g20fc63be371_0_1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2" name="Google Shape;1222;g20fc63be371_0_11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8" name="Shape 1238"/>
        <p:cNvGrpSpPr/>
        <p:nvPr/>
      </p:nvGrpSpPr>
      <p:grpSpPr>
        <a:xfrm>
          <a:off x="0" y="0"/>
          <a:ext cx="0" cy="0"/>
          <a:chOff x="0" y="0"/>
          <a:chExt cx="0" cy="0"/>
        </a:xfrm>
      </p:grpSpPr>
      <p:sp>
        <p:nvSpPr>
          <p:cNvPr id="1239" name="Google Shape;1239;g20fc63be371_0_1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0" name="Google Shape;1240;g20fc63be371_0_117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6" name="Shape 1256"/>
        <p:cNvGrpSpPr/>
        <p:nvPr/>
      </p:nvGrpSpPr>
      <p:grpSpPr>
        <a:xfrm>
          <a:off x="0" y="0"/>
          <a:ext cx="0" cy="0"/>
          <a:chOff x="0" y="0"/>
          <a:chExt cx="0" cy="0"/>
        </a:xfrm>
      </p:grpSpPr>
      <p:sp>
        <p:nvSpPr>
          <p:cNvPr id="1257" name="Google Shape;1257;g20fc63be371_0_1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8" name="Google Shape;1258;g20fc63be371_0_118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4" name="Shape 1274"/>
        <p:cNvGrpSpPr/>
        <p:nvPr/>
      </p:nvGrpSpPr>
      <p:grpSpPr>
        <a:xfrm>
          <a:off x="0" y="0"/>
          <a:ext cx="0" cy="0"/>
          <a:chOff x="0" y="0"/>
          <a:chExt cx="0" cy="0"/>
        </a:xfrm>
      </p:grpSpPr>
      <p:sp>
        <p:nvSpPr>
          <p:cNvPr id="1275" name="Google Shape;1275;g20fc63be371_0_1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6" name="Google Shape;1276;g20fc63be371_0_120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0fc63be371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g20fc63be371_0_15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2" name="Shape 1292"/>
        <p:cNvGrpSpPr/>
        <p:nvPr/>
      </p:nvGrpSpPr>
      <p:grpSpPr>
        <a:xfrm>
          <a:off x="0" y="0"/>
          <a:ext cx="0" cy="0"/>
          <a:chOff x="0" y="0"/>
          <a:chExt cx="0" cy="0"/>
        </a:xfrm>
      </p:grpSpPr>
      <p:sp>
        <p:nvSpPr>
          <p:cNvPr id="1293" name="Google Shape;1293;g20fc63be371_0_1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4" name="Google Shape;1294;g20fc63be371_0_122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0" name="Shape 1310"/>
        <p:cNvGrpSpPr/>
        <p:nvPr/>
      </p:nvGrpSpPr>
      <p:grpSpPr>
        <a:xfrm>
          <a:off x="0" y="0"/>
          <a:ext cx="0" cy="0"/>
          <a:chOff x="0" y="0"/>
          <a:chExt cx="0" cy="0"/>
        </a:xfrm>
      </p:grpSpPr>
      <p:sp>
        <p:nvSpPr>
          <p:cNvPr id="1311" name="Google Shape;1311;g20fc63be371_0_12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2" name="Google Shape;1312;g20fc63be371_0_12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8" name="Shape 1328"/>
        <p:cNvGrpSpPr/>
        <p:nvPr/>
      </p:nvGrpSpPr>
      <p:grpSpPr>
        <a:xfrm>
          <a:off x="0" y="0"/>
          <a:ext cx="0" cy="0"/>
          <a:chOff x="0" y="0"/>
          <a:chExt cx="0" cy="0"/>
        </a:xfrm>
      </p:grpSpPr>
      <p:sp>
        <p:nvSpPr>
          <p:cNvPr id="1329" name="Google Shape;1329;g20fc63be371_0_12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0" name="Google Shape;1330;g20fc63be371_0_125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6" name="Shape 1346"/>
        <p:cNvGrpSpPr/>
        <p:nvPr/>
      </p:nvGrpSpPr>
      <p:grpSpPr>
        <a:xfrm>
          <a:off x="0" y="0"/>
          <a:ext cx="0" cy="0"/>
          <a:chOff x="0" y="0"/>
          <a:chExt cx="0" cy="0"/>
        </a:xfrm>
      </p:grpSpPr>
      <p:sp>
        <p:nvSpPr>
          <p:cNvPr id="1347" name="Google Shape;1347;g20fc63be371_0_1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8" name="Google Shape;1348;g20fc63be371_0_127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4" name="Shape 1364"/>
        <p:cNvGrpSpPr/>
        <p:nvPr/>
      </p:nvGrpSpPr>
      <p:grpSpPr>
        <a:xfrm>
          <a:off x="0" y="0"/>
          <a:ext cx="0" cy="0"/>
          <a:chOff x="0" y="0"/>
          <a:chExt cx="0" cy="0"/>
        </a:xfrm>
      </p:grpSpPr>
      <p:sp>
        <p:nvSpPr>
          <p:cNvPr id="1365" name="Google Shape;1365;g20fc63be371_0_12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6" name="Google Shape;1366;g20fc63be371_0_129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2" name="Shape 1382"/>
        <p:cNvGrpSpPr/>
        <p:nvPr/>
      </p:nvGrpSpPr>
      <p:grpSpPr>
        <a:xfrm>
          <a:off x="0" y="0"/>
          <a:ext cx="0" cy="0"/>
          <a:chOff x="0" y="0"/>
          <a:chExt cx="0" cy="0"/>
        </a:xfrm>
      </p:grpSpPr>
      <p:sp>
        <p:nvSpPr>
          <p:cNvPr id="1383" name="Google Shape;1383;g20fc63be371_0_13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4" name="Google Shape;1384;g20fc63be371_0_130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0" name="Shape 1400"/>
        <p:cNvGrpSpPr/>
        <p:nvPr/>
      </p:nvGrpSpPr>
      <p:grpSpPr>
        <a:xfrm>
          <a:off x="0" y="0"/>
          <a:ext cx="0" cy="0"/>
          <a:chOff x="0" y="0"/>
          <a:chExt cx="0" cy="0"/>
        </a:xfrm>
      </p:grpSpPr>
      <p:sp>
        <p:nvSpPr>
          <p:cNvPr id="1401" name="Google Shape;1401;g20fc63be371_0_13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2" name="Google Shape;1402;g20fc63be371_0_13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8" name="Shape 1418"/>
        <p:cNvGrpSpPr/>
        <p:nvPr/>
      </p:nvGrpSpPr>
      <p:grpSpPr>
        <a:xfrm>
          <a:off x="0" y="0"/>
          <a:ext cx="0" cy="0"/>
          <a:chOff x="0" y="0"/>
          <a:chExt cx="0" cy="0"/>
        </a:xfrm>
      </p:grpSpPr>
      <p:sp>
        <p:nvSpPr>
          <p:cNvPr id="1419" name="Google Shape;1419;g20fc63be371_0_13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0" name="Google Shape;1420;g20fc63be371_0_13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6" name="Shape 1436"/>
        <p:cNvGrpSpPr/>
        <p:nvPr/>
      </p:nvGrpSpPr>
      <p:grpSpPr>
        <a:xfrm>
          <a:off x="0" y="0"/>
          <a:ext cx="0" cy="0"/>
          <a:chOff x="0" y="0"/>
          <a:chExt cx="0" cy="0"/>
        </a:xfrm>
      </p:grpSpPr>
      <p:sp>
        <p:nvSpPr>
          <p:cNvPr id="1437" name="Google Shape;1437;g20fc63be371_0_13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8" name="Google Shape;1438;g20fc63be371_0_135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4" name="Shape 1454"/>
        <p:cNvGrpSpPr/>
        <p:nvPr/>
      </p:nvGrpSpPr>
      <p:grpSpPr>
        <a:xfrm>
          <a:off x="0" y="0"/>
          <a:ext cx="0" cy="0"/>
          <a:chOff x="0" y="0"/>
          <a:chExt cx="0" cy="0"/>
        </a:xfrm>
      </p:grpSpPr>
      <p:sp>
        <p:nvSpPr>
          <p:cNvPr id="1455" name="Google Shape;1455;g20fc63be371_0_13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6" name="Google Shape;1456;g20fc63be371_0_137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0fc63be371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g20fc63be371_0_18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2" name="Shape 1472"/>
        <p:cNvGrpSpPr/>
        <p:nvPr/>
      </p:nvGrpSpPr>
      <p:grpSpPr>
        <a:xfrm>
          <a:off x="0" y="0"/>
          <a:ext cx="0" cy="0"/>
          <a:chOff x="0" y="0"/>
          <a:chExt cx="0" cy="0"/>
        </a:xfrm>
      </p:grpSpPr>
      <p:sp>
        <p:nvSpPr>
          <p:cNvPr id="1473" name="Google Shape;1473;g20fc63be371_0_13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4" name="Google Shape;1474;g20fc63be371_0_139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0" name="Shape 1490"/>
        <p:cNvGrpSpPr/>
        <p:nvPr/>
      </p:nvGrpSpPr>
      <p:grpSpPr>
        <a:xfrm>
          <a:off x="0" y="0"/>
          <a:ext cx="0" cy="0"/>
          <a:chOff x="0" y="0"/>
          <a:chExt cx="0" cy="0"/>
        </a:xfrm>
      </p:grpSpPr>
      <p:sp>
        <p:nvSpPr>
          <p:cNvPr id="1491" name="Google Shape;1491;g20fc63be371_0_14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2" name="Google Shape;1492;g20fc63be371_0_14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8" name="Shape 1508"/>
        <p:cNvGrpSpPr/>
        <p:nvPr/>
      </p:nvGrpSpPr>
      <p:grpSpPr>
        <a:xfrm>
          <a:off x="0" y="0"/>
          <a:ext cx="0" cy="0"/>
          <a:chOff x="0" y="0"/>
          <a:chExt cx="0" cy="0"/>
        </a:xfrm>
      </p:grpSpPr>
      <p:sp>
        <p:nvSpPr>
          <p:cNvPr id="1509" name="Google Shape;1509;g20fc63be371_0_14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0" name="Google Shape;1510;g20fc63be371_0_14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6" name="Shape 1526"/>
        <p:cNvGrpSpPr/>
        <p:nvPr/>
      </p:nvGrpSpPr>
      <p:grpSpPr>
        <a:xfrm>
          <a:off x="0" y="0"/>
          <a:ext cx="0" cy="0"/>
          <a:chOff x="0" y="0"/>
          <a:chExt cx="0" cy="0"/>
        </a:xfrm>
      </p:grpSpPr>
      <p:sp>
        <p:nvSpPr>
          <p:cNvPr id="1527" name="Google Shape;1527;g20fc63be371_0_14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8" name="Google Shape;1528;g20fc63be371_0_144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4" name="Shape 1544"/>
        <p:cNvGrpSpPr/>
        <p:nvPr/>
      </p:nvGrpSpPr>
      <p:grpSpPr>
        <a:xfrm>
          <a:off x="0" y="0"/>
          <a:ext cx="0" cy="0"/>
          <a:chOff x="0" y="0"/>
          <a:chExt cx="0" cy="0"/>
        </a:xfrm>
      </p:grpSpPr>
      <p:sp>
        <p:nvSpPr>
          <p:cNvPr id="1545" name="Google Shape;1545;g20fc63be371_0_14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6" name="Google Shape;1546;g20fc63be371_0_146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2" name="Shape 1562"/>
        <p:cNvGrpSpPr/>
        <p:nvPr/>
      </p:nvGrpSpPr>
      <p:grpSpPr>
        <a:xfrm>
          <a:off x="0" y="0"/>
          <a:ext cx="0" cy="0"/>
          <a:chOff x="0" y="0"/>
          <a:chExt cx="0" cy="0"/>
        </a:xfrm>
      </p:grpSpPr>
      <p:sp>
        <p:nvSpPr>
          <p:cNvPr id="1563" name="Google Shape;1563;g20fc63be371_0_14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4" name="Google Shape;1564;g20fc63be371_0_147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0" name="Shape 1580"/>
        <p:cNvGrpSpPr/>
        <p:nvPr/>
      </p:nvGrpSpPr>
      <p:grpSpPr>
        <a:xfrm>
          <a:off x="0" y="0"/>
          <a:ext cx="0" cy="0"/>
          <a:chOff x="0" y="0"/>
          <a:chExt cx="0" cy="0"/>
        </a:xfrm>
      </p:grpSpPr>
      <p:sp>
        <p:nvSpPr>
          <p:cNvPr id="1581" name="Google Shape;1581;g20fc63be371_0_14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2" name="Google Shape;1582;g20fc63be371_0_149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8" name="Shape 1598"/>
        <p:cNvGrpSpPr/>
        <p:nvPr/>
      </p:nvGrpSpPr>
      <p:grpSpPr>
        <a:xfrm>
          <a:off x="0" y="0"/>
          <a:ext cx="0" cy="0"/>
          <a:chOff x="0" y="0"/>
          <a:chExt cx="0" cy="0"/>
        </a:xfrm>
      </p:grpSpPr>
      <p:sp>
        <p:nvSpPr>
          <p:cNvPr id="1599" name="Google Shape;1599;g20fc63be371_0_15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0" name="Google Shape;1600;g20fc63be371_0_15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6" name="Shape 1616"/>
        <p:cNvGrpSpPr/>
        <p:nvPr/>
      </p:nvGrpSpPr>
      <p:grpSpPr>
        <a:xfrm>
          <a:off x="0" y="0"/>
          <a:ext cx="0" cy="0"/>
          <a:chOff x="0" y="0"/>
          <a:chExt cx="0" cy="0"/>
        </a:xfrm>
      </p:grpSpPr>
      <p:sp>
        <p:nvSpPr>
          <p:cNvPr id="1617" name="Google Shape;1617;g20fc63be371_0_15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8" name="Google Shape;1618;g20fc63be371_0_15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4" name="Shape 1634"/>
        <p:cNvGrpSpPr/>
        <p:nvPr/>
      </p:nvGrpSpPr>
      <p:grpSpPr>
        <a:xfrm>
          <a:off x="0" y="0"/>
          <a:ext cx="0" cy="0"/>
          <a:chOff x="0" y="0"/>
          <a:chExt cx="0" cy="0"/>
        </a:xfrm>
      </p:grpSpPr>
      <p:sp>
        <p:nvSpPr>
          <p:cNvPr id="1635" name="Google Shape;1635;g20fc63be371_0_15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6" name="Google Shape;1636;g20fc63be371_0_154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0fc63be371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g20fc63be371_0_1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2" name="Shape 1652"/>
        <p:cNvGrpSpPr/>
        <p:nvPr/>
      </p:nvGrpSpPr>
      <p:grpSpPr>
        <a:xfrm>
          <a:off x="0" y="0"/>
          <a:ext cx="0" cy="0"/>
          <a:chOff x="0" y="0"/>
          <a:chExt cx="0" cy="0"/>
        </a:xfrm>
      </p:grpSpPr>
      <p:sp>
        <p:nvSpPr>
          <p:cNvPr id="1653" name="Google Shape;1653;g20fc63be371_0_15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4" name="Google Shape;1654;g20fc63be371_0_156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0" name="Shape 1670"/>
        <p:cNvGrpSpPr/>
        <p:nvPr/>
      </p:nvGrpSpPr>
      <p:grpSpPr>
        <a:xfrm>
          <a:off x="0" y="0"/>
          <a:ext cx="0" cy="0"/>
          <a:chOff x="0" y="0"/>
          <a:chExt cx="0" cy="0"/>
        </a:xfrm>
      </p:grpSpPr>
      <p:sp>
        <p:nvSpPr>
          <p:cNvPr id="1671" name="Google Shape;1671;g20fc63be371_0_15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2" name="Google Shape;1672;g20fc63be371_0_15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8" name="Shape 1688"/>
        <p:cNvGrpSpPr/>
        <p:nvPr/>
      </p:nvGrpSpPr>
      <p:grpSpPr>
        <a:xfrm>
          <a:off x="0" y="0"/>
          <a:ext cx="0" cy="0"/>
          <a:chOff x="0" y="0"/>
          <a:chExt cx="0" cy="0"/>
        </a:xfrm>
      </p:grpSpPr>
      <p:sp>
        <p:nvSpPr>
          <p:cNvPr id="1689" name="Google Shape;1689;g20fc63be371_0_15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0" name="Google Shape;1690;g20fc63be371_0_159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6" name="Shape 1706"/>
        <p:cNvGrpSpPr/>
        <p:nvPr/>
      </p:nvGrpSpPr>
      <p:grpSpPr>
        <a:xfrm>
          <a:off x="0" y="0"/>
          <a:ext cx="0" cy="0"/>
          <a:chOff x="0" y="0"/>
          <a:chExt cx="0" cy="0"/>
        </a:xfrm>
      </p:grpSpPr>
      <p:sp>
        <p:nvSpPr>
          <p:cNvPr id="1707" name="Google Shape;1707;g20fc63be371_0_16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8" name="Google Shape;1708;g20fc63be371_0_16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4" name="Shape 1724"/>
        <p:cNvGrpSpPr/>
        <p:nvPr/>
      </p:nvGrpSpPr>
      <p:grpSpPr>
        <a:xfrm>
          <a:off x="0" y="0"/>
          <a:ext cx="0" cy="0"/>
          <a:chOff x="0" y="0"/>
          <a:chExt cx="0" cy="0"/>
        </a:xfrm>
      </p:grpSpPr>
      <p:sp>
        <p:nvSpPr>
          <p:cNvPr id="1725" name="Google Shape;1725;g20fc63be371_0_16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6" name="Google Shape;1726;g20fc63be371_0_163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2" name="Shape 1742"/>
        <p:cNvGrpSpPr/>
        <p:nvPr/>
      </p:nvGrpSpPr>
      <p:grpSpPr>
        <a:xfrm>
          <a:off x="0" y="0"/>
          <a:ext cx="0" cy="0"/>
          <a:chOff x="0" y="0"/>
          <a:chExt cx="0" cy="0"/>
        </a:xfrm>
      </p:grpSpPr>
      <p:sp>
        <p:nvSpPr>
          <p:cNvPr id="1743" name="Google Shape;1743;g20fc63be371_0_16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4" name="Google Shape;1744;g20fc63be371_0_164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0" name="Shape 1760"/>
        <p:cNvGrpSpPr/>
        <p:nvPr/>
      </p:nvGrpSpPr>
      <p:grpSpPr>
        <a:xfrm>
          <a:off x="0" y="0"/>
          <a:ext cx="0" cy="0"/>
          <a:chOff x="0" y="0"/>
          <a:chExt cx="0" cy="0"/>
        </a:xfrm>
      </p:grpSpPr>
      <p:sp>
        <p:nvSpPr>
          <p:cNvPr id="1761" name="Google Shape;1761;g20fc63be371_0_16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2" name="Google Shape;1762;g20fc63be371_0_16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8" name="Shape 1778"/>
        <p:cNvGrpSpPr/>
        <p:nvPr/>
      </p:nvGrpSpPr>
      <p:grpSpPr>
        <a:xfrm>
          <a:off x="0" y="0"/>
          <a:ext cx="0" cy="0"/>
          <a:chOff x="0" y="0"/>
          <a:chExt cx="0" cy="0"/>
        </a:xfrm>
      </p:grpSpPr>
      <p:sp>
        <p:nvSpPr>
          <p:cNvPr id="1779" name="Google Shape;1779;g20fc63be371_0_16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0" name="Google Shape;1780;g20fc63be371_0_168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6" name="Shape 1796"/>
        <p:cNvGrpSpPr/>
        <p:nvPr/>
      </p:nvGrpSpPr>
      <p:grpSpPr>
        <a:xfrm>
          <a:off x="0" y="0"/>
          <a:ext cx="0" cy="0"/>
          <a:chOff x="0" y="0"/>
          <a:chExt cx="0" cy="0"/>
        </a:xfrm>
      </p:grpSpPr>
      <p:sp>
        <p:nvSpPr>
          <p:cNvPr id="1797" name="Google Shape;1797;g20fc63be371_0_16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8" name="Google Shape;1798;g20fc63be371_0_169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4" name="Shape 1814"/>
        <p:cNvGrpSpPr/>
        <p:nvPr/>
      </p:nvGrpSpPr>
      <p:grpSpPr>
        <a:xfrm>
          <a:off x="0" y="0"/>
          <a:ext cx="0" cy="0"/>
          <a:chOff x="0" y="0"/>
          <a:chExt cx="0" cy="0"/>
        </a:xfrm>
      </p:grpSpPr>
      <p:sp>
        <p:nvSpPr>
          <p:cNvPr id="1815" name="Google Shape;1815;g20fc63be371_0_17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6" name="Google Shape;1816;g20fc63be371_0_17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8.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hyperlink" Target="https://seaphages.org/forums/topic/4628/" TargetMode="External"/><Relationship Id="rId4" Type="http://schemas.openxmlformats.org/officeDocument/2006/relationships/hyperlink" Target="https://seaphages.org/forums/topic/4516/"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 5 MA’s for 940</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z-score of 1.401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-4 gap and 10 spacer</a:t>
            </a:r>
            <a:endParaRPr b="1" sz="1200">
              <a:solidFill>
                <a:schemeClr val="dk1"/>
              </a:solidFill>
              <a:latin typeface="Calibri"/>
              <a:ea typeface="Calibri"/>
              <a:cs typeface="Calibri"/>
              <a:sym typeface="Calibri"/>
            </a:endParaRPr>
          </a:p>
        </p:txBody>
      </p:sp>
      <p:sp>
        <p:nvSpPr>
          <p:cNvPr id="55" name="Google Shape;55;p13"/>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56" name="Google Shape;56;p13"/>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Membrane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Membrane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Yes, 2 from pecaan and 1 from sosui</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57" name="Google Shape;57;p13"/>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 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 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58" name="Google Shape;58;p13"/>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45720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	</a:t>
            </a:r>
            <a:endParaRPr b="1" sz="1100"/>
          </a:p>
        </p:txBody>
      </p:sp>
      <p:sp>
        <p:nvSpPr>
          <p:cNvPr id="59" name="Google Shape;59;p13"/>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940</a:t>
            </a:r>
            <a:endParaRPr sz="1100"/>
          </a:p>
        </p:txBody>
      </p:sp>
      <p:sp>
        <p:nvSpPr>
          <p:cNvPr id="60" name="Google Shape;60;p13"/>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704</a:t>
            </a:r>
            <a:endParaRPr sz="1100"/>
          </a:p>
        </p:txBody>
      </p:sp>
      <p:sp>
        <p:nvSpPr>
          <p:cNvPr id="61" name="Google Shape;61;p13"/>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237</a:t>
            </a:r>
            <a:endParaRPr sz="1100"/>
          </a:p>
        </p:txBody>
      </p:sp>
      <p:sp>
        <p:nvSpPr>
          <p:cNvPr id="62" name="Google Shape;62;p13"/>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940</a:t>
            </a:r>
            <a:endParaRPr sz="1100"/>
          </a:p>
        </p:txBody>
      </p:sp>
      <p:sp>
        <p:nvSpPr>
          <p:cNvPr id="63" name="Google Shape;63;p13"/>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940  Glimmer Score: 8.5</a:t>
            </a:r>
            <a:endParaRPr sz="1100"/>
          </a:p>
        </p:txBody>
      </p:sp>
      <p:sp>
        <p:nvSpPr>
          <p:cNvPr id="64" name="Google Shape;64;p13"/>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endParaRPr sz="1500">
              <a:solidFill>
                <a:schemeClr val="dk1"/>
              </a:solidFill>
              <a:latin typeface="Calibri"/>
              <a:ea typeface="Calibri"/>
              <a:cs typeface="Calibri"/>
              <a:sym typeface="Calibri"/>
            </a:endParaRPr>
          </a:p>
        </p:txBody>
      </p:sp>
      <p:sp>
        <p:nvSpPr>
          <p:cNvPr id="65" name="Google Shape;65;p13"/>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66" name="Google Shape;66;p13"/>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67" name="Google Shape;67;p13"/>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It do be membraning my guy</a:t>
            </a:r>
            <a:endParaRPr sz="11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2"/>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217" name="Google Shape;217;p22"/>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a:t>
            </a:r>
            <a:r>
              <a:rPr lang="en" sz="1800">
                <a:solidFill>
                  <a:schemeClr val="dk1"/>
                </a:solidFill>
                <a:latin typeface="Calibri"/>
                <a:ea typeface="Calibri"/>
                <a:cs typeface="Calibri"/>
                <a:sym typeface="Calibri"/>
              </a:rPr>
              <a:t>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 information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Phagesdb: function unknown</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NCBI: hypothetical protein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 data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18" name="Google Shape;218;p22"/>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There is coding potential however it</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Reverse</a:t>
            </a:r>
            <a:endParaRPr b="1" sz="1200"/>
          </a:p>
        </p:txBody>
      </p:sp>
      <p:sp>
        <p:nvSpPr>
          <p:cNvPr id="219" name="Google Shape;219;p22"/>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NO manual annotations for any start site.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Yes, they do agree.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lang="en" sz="1200">
                <a:solidFill>
                  <a:schemeClr val="dk1"/>
                </a:solidFill>
                <a:latin typeface="Calibri"/>
                <a:ea typeface="Calibri"/>
                <a:cs typeface="Calibri"/>
                <a:sym typeface="Calibri"/>
              </a:rPr>
              <a:t>No.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Very low alignment from blast, 7 entries with the highest alignment 52%.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No. </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lang="en" sz="1200">
                <a:solidFill>
                  <a:schemeClr val="dk1"/>
                </a:solidFill>
                <a:latin typeface="Calibri"/>
                <a:ea typeface="Calibri"/>
                <a:cs typeface="Calibri"/>
                <a:sym typeface="Calibri"/>
              </a:rPr>
              <a:t>-1.951, it is the highest.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Gap: -4, spacing: 10, </a:t>
            </a:r>
            <a:endParaRPr b="1" sz="1200">
              <a:solidFill>
                <a:schemeClr val="dk1"/>
              </a:solidFill>
              <a:latin typeface="Calibri"/>
              <a:ea typeface="Calibri"/>
              <a:cs typeface="Calibri"/>
              <a:sym typeface="Calibri"/>
            </a:endParaRPr>
          </a:p>
        </p:txBody>
      </p:sp>
      <p:sp>
        <p:nvSpPr>
          <p:cNvPr id="220" name="Google Shape;220;p22"/>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10</a:t>
            </a:r>
            <a:endParaRPr b="1" sz="1100"/>
          </a:p>
        </p:txBody>
      </p:sp>
      <p:sp>
        <p:nvSpPr>
          <p:cNvPr id="221" name="Google Shape;221;p22"/>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b="1" lang="en" sz="1500"/>
              <a:t>3979</a:t>
            </a:r>
            <a:endParaRPr b="1" sz="1500"/>
          </a:p>
        </p:txBody>
      </p:sp>
      <p:sp>
        <p:nvSpPr>
          <p:cNvPr id="222" name="Google Shape;222;p22"/>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b="1" lang="en" sz="1500"/>
              <a:t>3764</a:t>
            </a:r>
            <a:endParaRPr b="1" sz="1500"/>
          </a:p>
        </p:txBody>
      </p:sp>
      <p:sp>
        <p:nvSpPr>
          <p:cNvPr id="223" name="Google Shape;223;p22"/>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b="1" lang="en" sz="1500"/>
              <a:t>216</a:t>
            </a:r>
            <a:endParaRPr b="1" sz="1500"/>
          </a:p>
        </p:txBody>
      </p:sp>
      <p:sp>
        <p:nvSpPr>
          <p:cNvPr id="224" name="Google Shape;224;p22"/>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3979   Glimmer Score: 15</a:t>
            </a:r>
            <a:r>
              <a:rPr lang="en" sz="1500">
                <a:solidFill>
                  <a:schemeClr val="dk1"/>
                </a:solidFill>
                <a:latin typeface="Calibri"/>
                <a:ea typeface="Calibri"/>
                <a:cs typeface="Calibri"/>
                <a:sym typeface="Calibri"/>
              </a:rPr>
              <a:t>.71</a:t>
            </a:r>
            <a:r>
              <a:rPr b="0" i="0" lang="en" sz="1500" u="none" cap="none" strike="noStrike">
                <a:solidFill>
                  <a:schemeClr val="dk1"/>
                </a:solidFill>
                <a:latin typeface="Calibri"/>
                <a:ea typeface="Calibri"/>
                <a:cs typeface="Calibri"/>
                <a:sym typeface="Calibri"/>
              </a:rPr>
              <a:t> </a:t>
            </a:r>
            <a:endParaRPr sz="1100"/>
          </a:p>
        </p:txBody>
      </p:sp>
      <p:sp>
        <p:nvSpPr>
          <p:cNvPr id="225" name="Google Shape;225;p22"/>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3979</a:t>
            </a:r>
            <a:endParaRPr sz="1100"/>
          </a:p>
        </p:txBody>
      </p:sp>
      <p:sp>
        <p:nvSpPr>
          <p:cNvPr id="226" name="Google Shape;226;p22"/>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B</a:t>
            </a:r>
            <a:r>
              <a:rPr lang="en" sz="1500">
                <a:solidFill>
                  <a:schemeClr val="dk1"/>
                </a:solidFill>
                <a:latin typeface="Calibri"/>
                <a:ea typeface="Calibri"/>
                <a:cs typeface="Calibri"/>
                <a:sym typeface="Calibri"/>
              </a:rPr>
              <a:t>rea </a:t>
            </a:r>
            <a:r>
              <a:rPr b="0" i="0" lang="en" sz="1500" u="none" cap="none" strike="noStrike">
                <a:solidFill>
                  <a:schemeClr val="dk1"/>
                </a:solidFill>
                <a:latin typeface="Calibri"/>
                <a:ea typeface="Calibri"/>
                <a:cs typeface="Calibri"/>
                <a:sym typeface="Calibri"/>
              </a:rPr>
              <a:t> </a:t>
            </a:r>
            <a:endParaRPr sz="1100"/>
          </a:p>
        </p:txBody>
      </p:sp>
      <p:sp>
        <p:nvSpPr>
          <p:cNvPr id="227" name="Google Shape;227;p22"/>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r>
              <a:rPr b="1" i="0" lang="en" sz="1500" u="none" cap="none" strike="noStrike">
                <a:solidFill>
                  <a:schemeClr val="dk1"/>
                </a:solidFill>
                <a:latin typeface="Calibri"/>
                <a:ea typeface="Calibri"/>
                <a:cs typeface="Calibri"/>
                <a:sym typeface="Calibri"/>
              </a:rPr>
              <a:t> </a:t>
            </a:r>
            <a:endParaRPr b="1" sz="1100"/>
          </a:p>
        </p:txBody>
      </p:sp>
      <p:sp>
        <p:nvSpPr>
          <p:cNvPr id="228" name="Google Shape;228;p22"/>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229" name="Google Shape;229;p22"/>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Th</a:t>
            </a:r>
            <a:r>
              <a:rPr lang="en">
                <a:solidFill>
                  <a:schemeClr val="dk1"/>
                </a:solidFill>
                <a:latin typeface="Calibri"/>
                <a:ea typeface="Calibri"/>
                <a:cs typeface="Calibri"/>
                <a:sym typeface="Calibri"/>
              </a:rPr>
              <a:t>ere are no manual annotations for any of the start sites given in phamerator report.</a:t>
            </a:r>
            <a:endParaRPr>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400"/>
              <a:buFont typeface="Arial"/>
              <a:buNone/>
            </a:pPr>
            <a:r>
              <a:rPr lang="en">
                <a:solidFill>
                  <a:schemeClr val="dk1"/>
                </a:solidFill>
                <a:latin typeface="Calibri"/>
                <a:ea typeface="Calibri"/>
                <a:cs typeface="Calibri"/>
                <a:sym typeface="Calibri"/>
              </a:rPr>
              <a:t>While Phamerator and Blast don’t show good alignment, it does fill a gap and has a strong sd score and coding potential. I think it’s reasonable to keep it as a Hypothetical Protein. -Scott  </a:t>
            </a:r>
            <a:endParaRPr sz="1100"/>
          </a:p>
        </p:txBody>
      </p:sp>
    </p:spTree>
  </p:cSld>
  <p:clrMapOvr>
    <a:masterClrMapping/>
  </p:clrMapOvr>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5" name="Shape 1835"/>
        <p:cNvGrpSpPr/>
        <p:nvPr/>
      </p:nvGrpSpPr>
      <p:grpSpPr>
        <a:xfrm>
          <a:off x="0" y="0"/>
          <a:ext cx="0" cy="0"/>
          <a:chOff x="0" y="0"/>
          <a:chExt cx="0" cy="0"/>
        </a:xfrm>
      </p:grpSpPr>
      <p:sp>
        <p:nvSpPr>
          <p:cNvPr id="1836" name="Google Shape;1836;p112"/>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837" name="Google Shape;1837;p112"/>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Function? Membrane P</a:t>
            </a:r>
            <a:r>
              <a:rPr lang="en" sz="1800">
                <a:solidFill>
                  <a:schemeClr val="dk1"/>
                </a:solidFill>
                <a:latin typeface="Calibri"/>
                <a:ea typeface="Calibri"/>
                <a:cs typeface="Calibri"/>
                <a:sym typeface="Calibri"/>
              </a:rPr>
              <a:t>rotein</a:t>
            </a:r>
            <a:endParaRPr b="1" sz="1100"/>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 results </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Blast : membrane protein, hypothetical protein</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NCBI : unknown function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Membrane binding domain? Number of predicted TMHs:  1</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ct val="100000"/>
              <a:buFont typeface="Arial"/>
              <a:buNone/>
            </a:pPr>
            <a:r>
              <a:rPr lang="en" sz="1200">
                <a:solidFill>
                  <a:schemeClr val="dk1"/>
                </a:solidFill>
                <a:latin typeface="Calibri"/>
                <a:ea typeface="Calibri"/>
                <a:cs typeface="Calibri"/>
                <a:sym typeface="Calibri"/>
              </a:rPr>
              <a:t>SoSui results say membrane protein</a:t>
            </a:r>
            <a:endParaRPr b="0" i="0" sz="1200" u="none" cap="none" strike="noStrike">
              <a:solidFill>
                <a:schemeClr val="dk1"/>
              </a:solidFill>
              <a:latin typeface="Calibri"/>
              <a:ea typeface="Calibri"/>
              <a:cs typeface="Calibri"/>
              <a:sym typeface="Calibri"/>
            </a:endParaRPr>
          </a:p>
        </p:txBody>
      </p:sp>
      <p:sp>
        <p:nvSpPr>
          <p:cNvPr id="1838" name="Google Shape;1838;p112"/>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strong</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barely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strawberry jam, teehee</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Reverse</a:t>
            </a:r>
            <a:endParaRPr b="1" sz="1200"/>
          </a:p>
        </p:txBody>
      </p:sp>
      <p:sp>
        <p:nvSpPr>
          <p:cNvPr id="1839" name="Google Shape;1839;p112"/>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31140" lvl="0" marL="254000" marR="0" rtl="0" algn="l">
              <a:lnSpc>
                <a:spcPct val="8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80000"/>
              </a:lnSpc>
              <a:spcBef>
                <a:spcPts val="800"/>
              </a:spcBef>
              <a:spcAft>
                <a:spcPts val="0"/>
              </a:spcAft>
              <a:buNone/>
            </a:pPr>
            <a:r>
              <a:rPr b="1" lang="en" sz="1200">
                <a:solidFill>
                  <a:schemeClr val="dk1"/>
                </a:solidFill>
                <a:latin typeface="Calibri"/>
                <a:ea typeface="Calibri"/>
                <a:cs typeface="Calibri"/>
                <a:sym typeface="Calibri"/>
              </a:rPr>
              <a:t>(Start: 10 @59097 has 20 MA's)</a:t>
            </a:r>
            <a:endParaRPr b="1" sz="1200">
              <a:solidFill>
                <a:schemeClr val="dk1"/>
              </a:solidFill>
              <a:latin typeface="Calibri"/>
              <a:ea typeface="Calibri"/>
              <a:cs typeface="Calibri"/>
              <a:sym typeface="Calibri"/>
            </a:endParaRPr>
          </a:p>
          <a:p>
            <a:pPr indent="-231140" lvl="0" marL="254000" marR="0" rtl="0" algn="l">
              <a:lnSpc>
                <a:spcPct val="8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80000"/>
              </a:lnSpc>
              <a:spcBef>
                <a:spcPts val="800"/>
              </a:spcBef>
              <a:spcAft>
                <a:spcPts val="0"/>
              </a:spcAft>
              <a:buNone/>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1140" lvl="0" marL="254000" marR="0" rtl="0" algn="l">
              <a:lnSpc>
                <a:spcPct val="8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80000"/>
              </a:lnSpc>
              <a:spcBef>
                <a:spcPts val="800"/>
              </a:spcBef>
              <a:spcAft>
                <a:spcPts val="0"/>
              </a:spcAft>
              <a:buNone/>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31140" lvl="0" marL="254000" marR="0" rtl="0" algn="l">
              <a:lnSpc>
                <a:spcPct val="8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0" lvl="0" marL="342900" marR="0" rtl="0" algn="l">
              <a:lnSpc>
                <a:spcPct val="80000"/>
              </a:lnSpc>
              <a:spcBef>
                <a:spcPts val="800"/>
              </a:spcBef>
              <a:spcAft>
                <a:spcPts val="0"/>
              </a:spcAft>
              <a:buNone/>
            </a:pPr>
            <a:r>
              <a:rPr b="1" lang="en" sz="1200">
                <a:solidFill>
                  <a:schemeClr val="dk1"/>
                </a:solidFill>
                <a:latin typeface="Calibri"/>
                <a:ea typeface="Calibri"/>
                <a:cs typeface="Calibri"/>
                <a:sym typeface="Calibri"/>
              </a:rPr>
              <a:t>Yes, three other phages </a:t>
            </a:r>
            <a:r>
              <a:rPr b="1" lang="en" sz="1200">
                <a:solidFill>
                  <a:schemeClr val="dk1"/>
                </a:solidFill>
                <a:latin typeface="Calibri"/>
                <a:ea typeface="Calibri"/>
                <a:cs typeface="Calibri"/>
                <a:sym typeface="Calibri"/>
              </a:rPr>
              <a:t>have 100%</a:t>
            </a:r>
            <a:endParaRPr b="1" sz="1200">
              <a:solidFill>
                <a:schemeClr val="dk1"/>
              </a:solidFill>
              <a:latin typeface="Calibri"/>
              <a:ea typeface="Calibri"/>
              <a:cs typeface="Calibri"/>
              <a:sym typeface="Calibri"/>
            </a:endParaRPr>
          </a:p>
          <a:p>
            <a:pPr indent="-231140" lvl="0" marL="254000" marR="0" rtl="0" algn="l">
              <a:lnSpc>
                <a:spcPct val="8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0" lvl="0" marL="342900" marR="0" rtl="0" algn="l">
              <a:lnSpc>
                <a:spcPct val="80000"/>
              </a:lnSpc>
              <a:spcBef>
                <a:spcPts val="800"/>
              </a:spcBef>
              <a:spcAft>
                <a:spcPts val="0"/>
              </a:spcAft>
              <a:buNone/>
            </a:pPr>
            <a:r>
              <a:rPr lang="en" sz="1200">
                <a:solidFill>
                  <a:schemeClr val="dk1"/>
                </a:solidFill>
                <a:latin typeface="Calibri"/>
                <a:ea typeface="Calibri"/>
                <a:cs typeface="Calibri"/>
                <a:sym typeface="Calibri"/>
              </a:rPr>
              <a:t>No significant results</a:t>
            </a:r>
            <a:endParaRPr sz="1200">
              <a:solidFill>
                <a:schemeClr val="dk1"/>
              </a:solidFill>
              <a:latin typeface="Calibri"/>
              <a:ea typeface="Calibri"/>
              <a:cs typeface="Calibri"/>
              <a:sym typeface="Calibri"/>
            </a:endParaRPr>
          </a:p>
          <a:p>
            <a:pPr indent="-231140" lvl="0" marL="254000" marR="0" rtl="0" algn="l">
              <a:lnSpc>
                <a:spcPct val="8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80000"/>
              </a:lnSpc>
              <a:spcBef>
                <a:spcPts val="800"/>
              </a:spcBef>
              <a:spcAft>
                <a:spcPts val="0"/>
              </a:spcAft>
              <a:buNone/>
            </a:pPr>
            <a:r>
              <a:rPr b="1" lang="en" sz="1200">
                <a:solidFill>
                  <a:schemeClr val="dk1"/>
                </a:solidFill>
                <a:latin typeface="Calibri"/>
                <a:ea typeface="Calibri"/>
                <a:cs typeface="Calibri"/>
                <a:sym typeface="Calibri"/>
              </a:rPr>
              <a:t>It has good scores, but not the best (Z = 2.111, final score 	-4.532)</a:t>
            </a:r>
            <a:endParaRPr b="1" sz="1200">
              <a:solidFill>
                <a:schemeClr val="dk1"/>
              </a:solidFill>
              <a:latin typeface="Calibri"/>
              <a:ea typeface="Calibri"/>
              <a:cs typeface="Calibri"/>
              <a:sym typeface="Calibri"/>
            </a:endParaRPr>
          </a:p>
          <a:p>
            <a:pPr indent="-231140" lvl="0" marL="254000" marR="0" rtl="0" algn="l">
              <a:lnSpc>
                <a:spcPct val="8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80000"/>
              </a:lnSpc>
              <a:spcBef>
                <a:spcPts val="800"/>
              </a:spcBef>
              <a:spcAft>
                <a:spcPts val="0"/>
              </a:spcAft>
              <a:buNone/>
            </a:pPr>
            <a:r>
              <a:rPr b="1" lang="en" sz="1200">
                <a:solidFill>
                  <a:schemeClr val="dk1"/>
                </a:solidFill>
                <a:latin typeface="Calibri"/>
                <a:ea typeface="Calibri"/>
                <a:cs typeface="Calibri"/>
                <a:sym typeface="Calibri"/>
              </a:rPr>
              <a:t>Overlap of 4, spacer 12</a:t>
            </a:r>
            <a:endParaRPr b="1" sz="1200">
              <a:solidFill>
                <a:schemeClr val="dk1"/>
              </a:solidFill>
              <a:latin typeface="Calibri"/>
              <a:ea typeface="Calibri"/>
              <a:cs typeface="Calibri"/>
              <a:sym typeface="Calibri"/>
            </a:endParaRPr>
          </a:p>
        </p:txBody>
      </p:sp>
      <p:sp>
        <p:nvSpPr>
          <p:cNvPr id="1840" name="Google Shape;1840;p112"/>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98</a:t>
            </a:r>
            <a:endParaRPr b="1" sz="1100"/>
          </a:p>
        </p:txBody>
      </p:sp>
      <p:sp>
        <p:nvSpPr>
          <p:cNvPr id="1841" name="Google Shape;1841;p112"/>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59097</a:t>
            </a:r>
            <a:endParaRPr sz="1100"/>
          </a:p>
        </p:txBody>
      </p:sp>
      <p:sp>
        <p:nvSpPr>
          <p:cNvPr id="1842" name="Google Shape;1842;p112"/>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58960</a:t>
            </a:r>
            <a:endParaRPr sz="1100"/>
          </a:p>
        </p:txBody>
      </p:sp>
      <p:sp>
        <p:nvSpPr>
          <p:cNvPr id="1843" name="Google Shape;1843;p112"/>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138</a:t>
            </a:r>
            <a:endParaRPr sz="1100"/>
          </a:p>
        </p:txBody>
      </p:sp>
      <p:sp>
        <p:nvSpPr>
          <p:cNvPr id="1844" name="Google Shape;1844;p112"/>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59097 Glimmer Score: 20.71</a:t>
            </a:r>
            <a:endParaRPr sz="1100"/>
          </a:p>
        </p:txBody>
      </p:sp>
      <p:sp>
        <p:nvSpPr>
          <p:cNvPr id="1845" name="Google Shape;1845;p112"/>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59097</a:t>
            </a:r>
            <a:endParaRPr sz="1100"/>
          </a:p>
        </p:txBody>
      </p:sp>
      <p:sp>
        <p:nvSpPr>
          <p:cNvPr id="1846" name="Google Shape;1846;p112"/>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Emily</a:t>
            </a:r>
            <a:endParaRPr sz="1100"/>
          </a:p>
        </p:txBody>
      </p:sp>
      <p:sp>
        <p:nvSpPr>
          <p:cNvPr id="1847" name="Google Shape;1847;p112"/>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Omer</a:t>
            </a:r>
            <a:endParaRPr sz="1100"/>
          </a:p>
        </p:txBody>
      </p:sp>
      <p:sp>
        <p:nvSpPr>
          <p:cNvPr id="1848" name="Google Shape;1848;p112"/>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849" name="Google Shape;1849;p112"/>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r>
              <a:rPr lang="en" sz="1200">
                <a:solidFill>
                  <a:schemeClr val="dk1"/>
                </a:solidFill>
                <a:latin typeface="Calibri"/>
                <a:ea typeface="Calibri"/>
                <a:cs typeface="Calibri"/>
                <a:sym typeface="Calibri"/>
              </a:rPr>
              <a:t>SoSui results say membrane protein</a:t>
            </a:r>
            <a:endParaRPr sz="1100"/>
          </a:p>
        </p:txBody>
      </p:sp>
    </p:spTree>
  </p:cSld>
  <p:clrMapOvr>
    <a:masterClrMapping/>
  </p:clrMapOvr>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3" name="Shape 1853"/>
        <p:cNvGrpSpPr/>
        <p:nvPr/>
      </p:nvGrpSpPr>
      <p:grpSpPr>
        <a:xfrm>
          <a:off x="0" y="0"/>
          <a:ext cx="0" cy="0"/>
          <a:chOff x="0" y="0"/>
          <a:chExt cx="0" cy="0"/>
        </a:xfrm>
      </p:grpSpPr>
      <p:sp>
        <p:nvSpPr>
          <p:cNvPr id="1854" name="Google Shape;1854;p113"/>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855" name="Google Shape;1855;p113"/>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 from both</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856" name="Google Shape;1856;p113"/>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Decent coding potential, big dip in the middle though</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Reverse</a:t>
            </a:r>
            <a:endParaRPr b="1" sz="1200"/>
          </a:p>
        </p:txBody>
      </p:sp>
      <p:sp>
        <p:nvSpPr>
          <p:cNvPr id="1857" name="Google Shape;1857;p113"/>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59558</a:t>
            </a:r>
            <a:endParaRPr b="1" sz="1100">
              <a:latin typeface="Calibri"/>
              <a:ea typeface="Calibri"/>
              <a:cs typeface="Calibri"/>
              <a:sym typeface="Calibri"/>
            </a:endParaRPr>
          </a:p>
          <a:p>
            <a:pPr indent="0" lvl="0" marL="0" marR="0" rtl="0" algn="l">
              <a:lnSpc>
                <a:spcPct val="70000"/>
              </a:lnSpc>
              <a:spcBef>
                <a:spcPts val="800"/>
              </a:spcBef>
              <a:spcAft>
                <a:spcPts val="0"/>
              </a:spcAft>
              <a:buNone/>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0" marR="0" rtl="0" algn="l">
              <a:lnSpc>
                <a:spcPct val="70000"/>
              </a:lnSpc>
              <a:spcBef>
                <a:spcPts val="800"/>
              </a:spcBef>
              <a:spcAft>
                <a:spcPts val="0"/>
              </a:spcAft>
              <a:buNone/>
            </a:pPr>
            <a:r>
              <a:rPr b="1" lang="en" sz="1200">
                <a:solidFill>
                  <a:schemeClr val="dk1"/>
                </a:solidFill>
                <a:latin typeface="Calibri"/>
                <a:ea typeface="Calibri"/>
                <a:cs typeface="Calibri"/>
                <a:sym typeface="Calibri"/>
              </a:rPr>
              <a:t>Start: 6 @59558 has 19 MA's</a:t>
            </a:r>
            <a:endParaRPr b="1" sz="1200">
              <a:solidFill>
                <a:schemeClr val="dk1"/>
              </a:solidFill>
              <a:latin typeface="Calibri"/>
              <a:ea typeface="Calibri"/>
              <a:cs typeface="Calibri"/>
              <a:sym typeface="Calibri"/>
            </a:endParaRPr>
          </a:p>
          <a:p>
            <a:pPr indent="0" lvl="0" marL="0" marR="0" rtl="0" algn="l">
              <a:lnSpc>
                <a:spcPct val="70000"/>
              </a:lnSpc>
              <a:spcBef>
                <a:spcPts val="800"/>
              </a:spcBef>
              <a:spcAft>
                <a:spcPts val="0"/>
              </a:spcAft>
              <a:buNone/>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0" marR="0" rtl="0" algn="l">
              <a:lnSpc>
                <a:spcPct val="70000"/>
              </a:lnSpc>
              <a:spcBef>
                <a:spcPts val="800"/>
              </a:spcBef>
              <a:spcAft>
                <a:spcPts val="0"/>
              </a:spcAft>
              <a:buNone/>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0" lvl="0" marL="0" marR="0" rtl="0" algn="l">
              <a:lnSpc>
                <a:spcPct val="70000"/>
              </a:lnSpc>
              <a:spcBef>
                <a:spcPts val="800"/>
              </a:spcBef>
              <a:spcAft>
                <a:spcPts val="0"/>
              </a:spcAft>
              <a:buNone/>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0" marR="0" rtl="0" algn="l">
              <a:lnSpc>
                <a:spcPct val="70000"/>
              </a:lnSpc>
              <a:spcBef>
                <a:spcPts val="800"/>
              </a:spcBef>
              <a:spcAft>
                <a:spcPts val="0"/>
              </a:spcAft>
              <a:buNone/>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0" lvl="0" marL="0" marR="0" rtl="0" algn="l">
              <a:lnSpc>
                <a:spcPct val="70000"/>
              </a:lnSpc>
              <a:spcBef>
                <a:spcPts val="800"/>
              </a:spcBef>
              <a:spcAft>
                <a:spcPts val="0"/>
              </a:spcAft>
              <a:buNone/>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0" lvl="0" marL="0" marR="0" rtl="0" algn="l">
              <a:lnSpc>
                <a:spcPct val="70000"/>
              </a:lnSpc>
              <a:spcBef>
                <a:spcPts val="800"/>
              </a:spcBef>
              <a:spcAft>
                <a:spcPts val="0"/>
              </a:spcAft>
              <a:buNone/>
            </a:pPr>
            <a:r>
              <a:rPr b="1" lang="en" sz="1200">
                <a:solidFill>
                  <a:schemeClr val="dk1"/>
                </a:solidFill>
                <a:latin typeface="Calibri"/>
                <a:ea typeface="Calibri"/>
                <a:cs typeface="Calibri"/>
                <a:sym typeface="Calibri"/>
              </a:rPr>
              <a:t>Yes, TeeHee, Jehoshaphat, StrawberryJamm</a:t>
            </a:r>
            <a:endParaRPr b="1" sz="1200">
              <a:solidFill>
                <a:schemeClr val="dk1"/>
              </a:solidFill>
              <a:latin typeface="Calibri"/>
              <a:ea typeface="Calibri"/>
              <a:cs typeface="Calibri"/>
              <a:sym typeface="Calibri"/>
            </a:endParaRPr>
          </a:p>
          <a:p>
            <a:pPr indent="0" lvl="0" marL="0" marR="0" rtl="0" algn="l">
              <a:lnSpc>
                <a:spcPct val="70000"/>
              </a:lnSpc>
              <a:spcBef>
                <a:spcPts val="800"/>
              </a:spcBef>
              <a:spcAft>
                <a:spcPts val="0"/>
              </a:spcAft>
              <a:buNone/>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0" lvl="0" marL="0" marR="0" rtl="0" algn="l">
              <a:lnSpc>
                <a:spcPct val="70000"/>
              </a:lnSpc>
              <a:spcBef>
                <a:spcPts val="800"/>
              </a:spcBef>
              <a:spcAft>
                <a:spcPts val="0"/>
              </a:spcAft>
              <a:buNone/>
            </a:pPr>
            <a:r>
              <a:rPr lang="en" sz="1200">
                <a:solidFill>
                  <a:schemeClr val="dk1"/>
                </a:solidFill>
                <a:latin typeface="Calibri"/>
                <a:ea typeface="Calibri"/>
                <a:cs typeface="Calibri"/>
                <a:sym typeface="Calibri"/>
              </a:rPr>
              <a:t>No </a:t>
            </a:r>
            <a:r>
              <a:rPr lang="en" sz="1200">
                <a:solidFill>
                  <a:schemeClr val="dk1"/>
                </a:solidFill>
                <a:latin typeface="Calibri"/>
                <a:ea typeface="Calibri"/>
                <a:cs typeface="Calibri"/>
                <a:sym typeface="Calibri"/>
              </a:rPr>
              <a:t>significant</a:t>
            </a:r>
            <a:r>
              <a:rPr lang="en" sz="1200">
                <a:solidFill>
                  <a:schemeClr val="dk1"/>
                </a:solidFill>
                <a:latin typeface="Calibri"/>
                <a:ea typeface="Calibri"/>
                <a:cs typeface="Calibri"/>
                <a:sym typeface="Calibri"/>
              </a:rPr>
              <a:t> results</a:t>
            </a:r>
            <a:endParaRPr sz="1200">
              <a:solidFill>
                <a:schemeClr val="dk1"/>
              </a:solidFill>
              <a:latin typeface="Calibri"/>
              <a:ea typeface="Calibri"/>
              <a:cs typeface="Calibri"/>
              <a:sym typeface="Calibri"/>
            </a:endParaRPr>
          </a:p>
          <a:p>
            <a:pPr indent="0" lvl="0" marL="0" marR="0" rtl="0" algn="l">
              <a:lnSpc>
                <a:spcPct val="70000"/>
              </a:lnSpc>
              <a:spcBef>
                <a:spcPts val="800"/>
              </a:spcBef>
              <a:spcAft>
                <a:spcPts val="0"/>
              </a:spcAft>
              <a:buNone/>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0" marR="0" rtl="0" algn="l">
              <a:lnSpc>
                <a:spcPct val="70000"/>
              </a:lnSpc>
              <a:spcBef>
                <a:spcPts val="800"/>
              </a:spcBef>
              <a:spcAft>
                <a:spcPts val="0"/>
              </a:spcAft>
              <a:buNone/>
            </a:pPr>
            <a:r>
              <a:rPr b="1" lang="en" sz="1200">
                <a:solidFill>
                  <a:schemeClr val="dk1"/>
                </a:solidFill>
                <a:latin typeface="Calibri"/>
                <a:ea typeface="Calibri"/>
                <a:cs typeface="Calibri"/>
                <a:sym typeface="Calibri"/>
              </a:rPr>
              <a:t>Not the best z score but good (2.166), best final score (	-4.337)</a:t>
            </a:r>
            <a:endParaRPr b="1" sz="1200">
              <a:solidFill>
                <a:schemeClr val="dk1"/>
              </a:solidFill>
              <a:latin typeface="Calibri"/>
              <a:ea typeface="Calibri"/>
              <a:cs typeface="Calibri"/>
              <a:sym typeface="Calibri"/>
            </a:endParaRPr>
          </a:p>
          <a:p>
            <a:pPr indent="0" lvl="0" marL="0" marR="0" rtl="0" algn="l">
              <a:lnSpc>
                <a:spcPct val="70000"/>
              </a:lnSpc>
              <a:spcBef>
                <a:spcPts val="800"/>
              </a:spcBef>
              <a:spcAft>
                <a:spcPts val="0"/>
              </a:spcAft>
              <a:buNone/>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0" marR="0" rtl="0" algn="l">
              <a:lnSpc>
                <a:spcPct val="70000"/>
              </a:lnSpc>
              <a:spcBef>
                <a:spcPts val="800"/>
              </a:spcBef>
              <a:spcAft>
                <a:spcPts val="0"/>
              </a:spcAft>
              <a:buNone/>
            </a:pPr>
            <a:r>
              <a:rPr b="1" lang="en" sz="1200">
                <a:solidFill>
                  <a:schemeClr val="dk1"/>
                </a:solidFill>
                <a:latin typeface="Calibri"/>
                <a:ea typeface="Calibri"/>
                <a:cs typeface="Calibri"/>
                <a:sym typeface="Calibri"/>
              </a:rPr>
              <a:t>Gap of 33, spacer of 11</a:t>
            </a:r>
            <a:endParaRPr b="1" sz="1200">
              <a:solidFill>
                <a:schemeClr val="dk1"/>
              </a:solidFill>
              <a:latin typeface="Calibri"/>
              <a:ea typeface="Calibri"/>
              <a:cs typeface="Calibri"/>
              <a:sym typeface="Calibri"/>
            </a:endParaRPr>
          </a:p>
        </p:txBody>
      </p:sp>
      <p:sp>
        <p:nvSpPr>
          <p:cNvPr id="1858" name="Google Shape;1858;p113"/>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99</a:t>
            </a:r>
            <a:endParaRPr b="1" sz="1100"/>
          </a:p>
        </p:txBody>
      </p:sp>
      <p:sp>
        <p:nvSpPr>
          <p:cNvPr id="1859" name="Google Shape;1859;p113"/>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59558</a:t>
            </a:r>
            <a:endParaRPr sz="1100"/>
          </a:p>
        </p:txBody>
      </p:sp>
      <p:sp>
        <p:nvSpPr>
          <p:cNvPr id="1860" name="Google Shape;1860;p113"/>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59094</a:t>
            </a:r>
            <a:endParaRPr sz="1100"/>
          </a:p>
        </p:txBody>
      </p:sp>
      <p:sp>
        <p:nvSpPr>
          <p:cNvPr id="1861" name="Google Shape;1861;p113"/>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465</a:t>
            </a:r>
            <a:endParaRPr sz="1100"/>
          </a:p>
        </p:txBody>
      </p:sp>
      <p:sp>
        <p:nvSpPr>
          <p:cNvPr id="1862" name="Google Shape;1862;p113"/>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59558 Glimmer Score: 15.87</a:t>
            </a:r>
            <a:endParaRPr sz="1100"/>
          </a:p>
        </p:txBody>
      </p:sp>
      <p:sp>
        <p:nvSpPr>
          <p:cNvPr id="1863" name="Google Shape;1863;p113"/>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59558</a:t>
            </a:r>
            <a:endParaRPr sz="1100"/>
          </a:p>
        </p:txBody>
      </p:sp>
      <p:sp>
        <p:nvSpPr>
          <p:cNvPr id="1864" name="Google Shape;1864;p113"/>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Emily</a:t>
            </a:r>
            <a:endParaRPr sz="1100"/>
          </a:p>
        </p:txBody>
      </p:sp>
      <p:sp>
        <p:nvSpPr>
          <p:cNvPr id="1865" name="Google Shape;1865;p113"/>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Brea</a:t>
            </a:r>
            <a:endParaRPr sz="1100"/>
          </a:p>
        </p:txBody>
      </p:sp>
      <p:sp>
        <p:nvSpPr>
          <p:cNvPr id="1866" name="Google Shape;1866;p113"/>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867" name="Google Shape;1867;p113"/>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1" name="Shape 1871"/>
        <p:cNvGrpSpPr/>
        <p:nvPr/>
      </p:nvGrpSpPr>
      <p:grpSpPr>
        <a:xfrm>
          <a:off x="0" y="0"/>
          <a:ext cx="0" cy="0"/>
          <a:chOff x="0" y="0"/>
          <a:chExt cx="0" cy="0"/>
        </a:xfrm>
      </p:grpSpPr>
      <p:sp>
        <p:nvSpPr>
          <p:cNvPr id="1872" name="Google Shape;1872;p114"/>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873" name="Google Shape;1873;p114"/>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1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a:t>
            </a:r>
            <a:r>
              <a:rPr lang="en" sz="1800">
                <a:solidFill>
                  <a:schemeClr val="dk1"/>
                </a:solidFill>
                <a:latin typeface="Calibri"/>
                <a:ea typeface="Calibri"/>
                <a:cs typeface="Calibri"/>
                <a:sym typeface="Calibri"/>
              </a:rPr>
              <a:t>protein</a:t>
            </a:r>
            <a:endParaRPr b="1" sz="1100"/>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PhagesDB - unknown function</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NCBI - hypothetical protein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ct val="100000"/>
              <a:buFont typeface="Arial"/>
              <a:buNone/>
            </a:pPr>
            <a:r>
              <a:t/>
            </a:r>
            <a:endParaRPr b="0" i="0" sz="1200" u="none" cap="none" strike="noStrike">
              <a:solidFill>
                <a:schemeClr val="dk1"/>
              </a:solidFill>
              <a:latin typeface="Calibri"/>
              <a:ea typeface="Calibri"/>
              <a:cs typeface="Calibri"/>
              <a:sym typeface="Calibri"/>
            </a:endParaRPr>
          </a:p>
        </p:txBody>
      </p:sp>
      <p:sp>
        <p:nvSpPr>
          <p:cNvPr id="1874" name="Google Shape;1874;p114"/>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good potential</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Very few results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Grassboy</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Reverse </a:t>
            </a:r>
            <a:endParaRPr b="1" sz="1200"/>
          </a:p>
        </p:txBody>
      </p:sp>
      <p:sp>
        <p:nvSpPr>
          <p:cNvPr id="1875" name="Google Shape;1875;p114"/>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6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Start: 5 @59894 has 19 MA's)</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 No</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Some phages with 100% alignment</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200">
                <a:solidFill>
                  <a:schemeClr val="dk1"/>
                </a:solidFill>
                <a:latin typeface="Calibri"/>
                <a:ea typeface="Calibri"/>
                <a:cs typeface="Calibri"/>
                <a:sym typeface="Calibri"/>
              </a:rPr>
              <a:t>No significant results</a:t>
            </a:r>
            <a:endParaRPr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Has the best final score (-3.636), both glimmer and genemark start suggestions have Z score of 2.723</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Gap of 21, spacer of 8</a:t>
            </a:r>
            <a:endParaRPr b="1" sz="1200">
              <a:solidFill>
                <a:schemeClr val="dk1"/>
              </a:solidFill>
              <a:latin typeface="Calibri"/>
              <a:ea typeface="Calibri"/>
              <a:cs typeface="Calibri"/>
              <a:sym typeface="Calibri"/>
            </a:endParaRPr>
          </a:p>
        </p:txBody>
      </p:sp>
      <p:sp>
        <p:nvSpPr>
          <p:cNvPr id="1876" name="Google Shape;1876;p114"/>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100</a:t>
            </a:r>
            <a:endParaRPr b="1" sz="1100"/>
          </a:p>
        </p:txBody>
      </p:sp>
      <p:sp>
        <p:nvSpPr>
          <p:cNvPr id="1877" name="Google Shape;1877;p114"/>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59894</a:t>
            </a:r>
            <a:endParaRPr sz="1100"/>
          </a:p>
        </p:txBody>
      </p:sp>
      <p:sp>
        <p:nvSpPr>
          <p:cNvPr id="1878" name="Google Shape;1878;p114"/>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59592</a:t>
            </a:r>
            <a:endParaRPr sz="1100"/>
          </a:p>
        </p:txBody>
      </p:sp>
      <p:sp>
        <p:nvSpPr>
          <p:cNvPr id="1879" name="Google Shape;1879;p114"/>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303</a:t>
            </a:r>
            <a:endParaRPr sz="1100"/>
          </a:p>
        </p:txBody>
      </p:sp>
      <p:sp>
        <p:nvSpPr>
          <p:cNvPr id="1880" name="Google Shape;1880;p114"/>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59888 Glimmer Score: 13.66</a:t>
            </a:r>
            <a:endParaRPr sz="1100"/>
          </a:p>
        </p:txBody>
      </p:sp>
      <p:sp>
        <p:nvSpPr>
          <p:cNvPr id="1881" name="Google Shape;1881;p114"/>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59894</a:t>
            </a:r>
            <a:endParaRPr sz="1100"/>
          </a:p>
        </p:txBody>
      </p:sp>
      <p:sp>
        <p:nvSpPr>
          <p:cNvPr id="1882" name="Google Shape;1882;p114"/>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Emily</a:t>
            </a:r>
            <a:endParaRPr sz="1100"/>
          </a:p>
        </p:txBody>
      </p:sp>
      <p:sp>
        <p:nvSpPr>
          <p:cNvPr id="1883" name="Google Shape;1883;p114"/>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Sariah</a:t>
            </a:r>
            <a:endParaRPr sz="1100"/>
          </a:p>
        </p:txBody>
      </p:sp>
      <p:sp>
        <p:nvSpPr>
          <p:cNvPr id="1884" name="Google Shape;1884;p114"/>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885" name="Google Shape;1885;p114"/>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Changed start site to Genemarks suggestion based on scores and Starterator MA's</a:t>
            </a:r>
            <a:endParaRPr sz="1100"/>
          </a:p>
        </p:txBody>
      </p:sp>
    </p:spTree>
  </p:cSld>
  <p:clrMapOvr>
    <a:masterClrMapping/>
  </p:clrMapOvr>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9" name="Shape 1889"/>
        <p:cNvGrpSpPr/>
        <p:nvPr/>
      </p:nvGrpSpPr>
      <p:grpSpPr>
        <a:xfrm>
          <a:off x="0" y="0"/>
          <a:ext cx="0" cy="0"/>
          <a:chOff x="0" y="0"/>
          <a:chExt cx="0" cy="0"/>
        </a:xfrm>
      </p:grpSpPr>
      <p:sp>
        <p:nvSpPr>
          <p:cNvPr id="1890" name="Google Shape;1890;p115"/>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891" name="Google Shape;1891;p115"/>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a:t>
            </a:r>
            <a:r>
              <a:rPr lang="en" sz="1800">
                <a:solidFill>
                  <a:schemeClr val="dk1"/>
                </a:solidFill>
                <a:latin typeface="Calibri"/>
                <a:ea typeface="Calibri"/>
                <a:cs typeface="Calibri"/>
                <a:sym typeface="Calibri"/>
              </a:rPr>
              <a:t>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lang="en" sz="1200">
                <a:solidFill>
                  <a:schemeClr val="dk1"/>
                </a:solidFill>
                <a:latin typeface="Calibri"/>
                <a:ea typeface="Calibri"/>
                <a:cs typeface="Calibri"/>
                <a:sym typeface="Calibri"/>
              </a:rPr>
              <a:t>function unknown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892" name="Google Shape;1892;p115"/>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Some coding potential but a very large dip in the middle (in the atypical line -Scott)</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Yes (not all) Teehee</a:t>
            </a:r>
            <a:endParaRPr b="1" sz="1200"/>
          </a:p>
          <a:p>
            <a:pPr indent="-254000" lvl="0" marL="254000" rtl="0" algn="l">
              <a:lnSpc>
                <a:spcPct val="90000"/>
              </a:lnSpc>
              <a:spcBef>
                <a:spcPts val="800"/>
              </a:spcBef>
              <a:spcAft>
                <a:spcPts val="0"/>
              </a:spcAft>
              <a:buSzPts val="1200"/>
              <a:buChar char="•"/>
            </a:pPr>
            <a:r>
              <a:rPr lang="en" sz="1200"/>
              <a:t>Direction: </a:t>
            </a:r>
            <a:r>
              <a:rPr b="1" lang="en" sz="1200"/>
              <a:t>reverse</a:t>
            </a:r>
            <a:endParaRPr b="1" sz="1200"/>
          </a:p>
        </p:txBody>
      </p:sp>
      <p:sp>
        <p:nvSpPr>
          <p:cNvPr id="1893" name="Google Shape;1893;p115"/>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Start: 3 @60296 has 5 MA's, no alts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yes, Teehee and Jesoshaphat</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No significant results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-2.934</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best final score (-3.691</a:t>
            </a:r>
            <a:r>
              <a:rPr b="1" lang="en" sz="1200">
                <a:solidFill>
                  <a:schemeClr val="dk1"/>
                </a:solidFill>
                <a:latin typeface="Calibri"/>
                <a:ea typeface="Calibri"/>
                <a:cs typeface="Calibri"/>
                <a:sym typeface="Calibri"/>
              </a:rPr>
              <a:t>) and best z score of (2.475)</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Overlap: 4, spacer: 11</a:t>
            </a:r>
            <a:endParaRPr b="1" sz="1200">
              <a:solidFill>
                <a:schemeClr val="dk1"/>
              </a:solidFill>
              <a:latin typeface="Calibri"/>
              <a:ea typeface="Calibri"/>
              <a:cs typeface="Calibri"/>
              <a:sym typeface="Calibri"/>
            </a:endParaRPr>
          </a:p>
        </p:txBody>
      </p:sp>
      <p:sp>
        <p:nvSpPr>
          <p:cNvPr id="1894" name="Google Shape;1894;p115"/>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101</a:t>
            </a:r>
            <a:endParaRPr sz="1500">
              <a:solidFill>
                <a:schemeClr val="dk1"/>
              </a:solidFill>
              <a:latin typeface="Calibri"/>
              <a:ea typeface="Calibri"/>
              <a:cs typeface="Calibri"/>
              <a:sym typeface="Calibri"/>
            </a:endParaRPr>
          </a:p>
        </p:txBody>
      </p:sp>
      <p:sp>
        <p:nvSpPr>
          <p:cNvPr id="1895" name="Google Shape;1895;p115"/>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b="1" lang="en" sz="1500"/>
              <a:t>60296</a:t>
            </a:r>
            <a:endParaRPr b="1" sz="1500"/>
          </a:p>
        </p:txBody>
      </p:sp>
      <p:sp>
        <p:nvSpPr>
          <p:cNvPr id="1896" name="Google Shape;1896;p115"/>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b="1" lang="en" sz="1500"/>
              <a:t>59916</a:t>
            </a:r>
            <a:endParaRPr b="1" sz="1500"/>
          </a:p>
        </p:txBody>
      </p:sp>
      <p:sp>
        <p:nvSpPr>
          <p:cNvPr id="1897" name="Google Shape;1897;p115"/>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b="1" lang="en" sz="1500"/>
              <a:t>381</a:t>
            </a:r>
            <a:endParaRPr b="1" sz="1500"/>
          </a:p>
        </p:txBody>
      </p:sp>
      <p:sp>
        <p:nvSpPr>
          <p:cNvPr id="1898" name="Google Shape;1898;p115"/>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60296 </a:t>
            </a:r>
            <a:r>
              <a:rPr b="0" i="0" lang="en" sz="1500" u="none" cap="none" strike="noStrike">
                <a:solidFill>
                  <a:schemeClr val="dk1"/>
                </a:solidFill>
                <a:latin typeface="Calibri"/>
                <a:ea typeface="Calibri"/>
                <a:cs typeface="Calibri"/>
                <a:sym typeface="Calibri"/>
              </a:rPr>
              <a:t>Glimmer Score: </a:t>
            </a:r>
            <a:r>
              <a:rPr b="1" i="0" lang="en" sz="1500" u="none" cap="none" strike="noStrike">
                <a:solidFill>
                  <a:schemeClr val="dk1"/>
                </a:solidFill>
                <a:latin typeface="Calibri"/>
                <a:ea typeface="Calibri"/>
                <a:cs typeface="Calibri"/>
                <a:sym typeface="Calibri"/>
              </a:rPr>
              <a:t>9.01</a:t>
            </a:r>
            <a:endParaRPr b="1" sz="1100"/>
          </a:p>
        </p:txBody>
      </p:sp>
      <p:sp>
        <p:nvSpPr>
          <p:cNvPr id="1899" name="Google Shape;1899;p115"/>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60296</a:t>
            </a:r>
            <a:endParaRPr b="1" sz="1100"/>
          </a:p>
        </p:txBody>
      </p:sp>
      <p:sp>
        <p:nvSpPr>
          <p:cNvPr id="1900" name="Google Shape;1900;p115"/>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i="0" lang="en" sz="1500" u="none" cap="none" strike="noStrike">
                <a:solidFill>
                  <a:schemeClr val="dk1"/>
                </a:solidFill>
                <a:latin typeface="Calibri"/>
                <a:ea typeface="Calibri"/>
                <a:cs typeface="Calibri"/>
                <a:sym typeface="Calibri"/>
              </a:rPr>
              <a:t>Emily</a:t>
            </a:r>
            <a:endParaRPr b="1" sz="1100"/>
          </a:p>
        </p:txBody>
      </p:sp>
      <p:sp>
        <p:nvSpPr>
          <p:cNvPr id="1901" name="Google Shape;1901;p115"/>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i="0" lang="en" sz="1500" u="none" cap="none" strike="noStrike">
                <a:solidFill>
                  <a:schemeClr val="dk1"/>
                </a:solidFill>
                <a:latin typeface="Calibri"/>
                <a:ea typeface="Calibri"/>
                <a:cs typeface="Calibri"/>
                <a:sym typeface="Calibri"/>
              </a:rPr>
              <a:t>Scott</a:t>
            </a:r>
            <a:endParaRPr b="1" sz="1100"/>
          </a:p>
        </p:txBody>
      </p:sp>
      <p:sp>
        <p:nvSpPr>
          <p:cNvPr id="1902" name="Google Shape;1902;p115"/>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903" name="Google Shape;1903;p115"/>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large gap, might be because it is followed </a:t>
            </a:r>
            <a:r>
              <a:rPr lang="en">
                <a:solidFill>
                  <a:schemeClr val="dk1"/>
                </a:solidFill>
                <a:latin typeface="Calibri"/>
                <a:ea typeface="Calibri"/>
                <a:cs typeface="Calibri"/>
                <a:sym typeface="Calibri"/>
              </a:rPr>
              <a:t>by deleted genes - GAP ANALYSIS</a:t>
            </a:r>
            <a:endParaRPr sz="1100"/>
          </a:p>
        </p:txBody>
      </p:sp>
    </p:spTree>
  </p:cSld>
  <p:clrMapOvr>
    <a:masterClrMapping/>
  </p:clrMapOvr>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7" name="Shape 1907"/>
        <p:cNvGrpSpPr/>
        <p:nvPr/>
      </p:nvGrpSpPr>
      <p:grpSpPr>
        <a:xfrm>
          <a:off x="0" y="0"/>
          <a:ext cx="0" cy="0"/>
          <a:chOff x="0" y="0"/>
          <a:chExt cx="0" cy="0"/>
        </a:xfrm>
      </p:grpSpPr>
      <p:sp>
        <p:nvSpPr>
          <p:cNvPr id="1908" name="Google Shape;1908;p116"/>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909" name="Google Shape;1909;p116"/>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910" name="Google Shape;1910;p116"/>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Y</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911" name="Google Shape;1911;p116"/>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 Zero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2.723</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sz="1200">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135 gap and 11 spacing</a:t>
            </a:r>
            <a:endParaRPr b="1" sz="1200">
              <a:solidFill>
                <a:schemeClr val="dk1"/>
              </a:solidFill>
              <a:latin typeface="Calibri"/>
              <a:ea typeface="Calibri"/>
              <a:cs typeface="Calibri"/>
              <a:sym typeface="Calibri"/>
            </a:endParaRPr>
          </a:p>
        </p:txBody>
      </p:sp>
      <p:sp>
        <p:nvSpPr>
          <p:cNvPr id="1912" name="Google Shape;1912;p116"/>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102</a:t>
            </a:r>
            <a:endParaRPr b="1" sz="1100"/>
          </a:p>
        </p:txBody>
      </p:sp>
      <p:sp>
        <p:nvSpPr>
          <p:cNvPr id="1913" name="Google Shape;1913;p116"/>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60739</a:t>
            </a:r>
            <a:endParaRPr sz="1100"/>
          </a:p>
        </p:txBody>
      </p:sp>
      <p:sp>
        <p:nvSpPr>
          <p:cNvPr id="1914" name="Google Shape;1914;p116"/>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60293</a:t>
            </a:r>
            <a:endParaRPr sz="1100"/>
          </a:p>
        </p:txBody>
      </p:sp>
      <p:sp>
        <p:nvSpPr>
          <p:cNvPr id="1915" name="Google Shape;1915;p116"/>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447</a:t>
            </a:r>
            <a:endParaRPr sz="1100"/>
          </a:p>
        </p:txBody>
      </p:sp>
      <p:sp>
        <p:nvSpPr>
          <p:cNvPr id="1916" name="Google Shape;1916;p116"/>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60739  Glimmer Score: 15.33 </a:t>
            </a:r>
            <a:endParaRPr sz="1100"/>
          </a:p>
        </p:txBody>
      </p:sp>
      <p:sp>
        <p:nvSpPr>
          <p:cNvPr id="1917" name="Google Shape;1917;p116"/>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GeneMark:60739</a:t>
            </a:r>
            <a:endParaRPr/>
          </a:p>
        </p:txBody>
      </p:sp>
      <p:sp>
        <p:nvSpPr>
          <p:cNvPr id="1918" name="Google Shape;1918;p116"/>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r>
              <a:rPr b="0" i="0" lang="en" sz="1500" u="none" cap="none" strike="noStrike">
                <a:solidFill>
                  <a:schemeClr val="dk1"/>
                </a:solidFill>
                <a:latin typeface="Calibri"/>
                <a:ea typeface="Calibri"/>
                <a:cs typeface="Calibri"/>
                <a:sym typeface="Calibri"/>
              </a:rPr>
              <a:t> </a:t>
            </a:r>
            <a:endParaRPr sz="1100"/>
          </a:p>
        </p:txBody>
      </p:sp>
      <p:sp>
        <p:nvSpPr>
          <p:cNvPr id="1919" name="Google Shape;1919;p116"/>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920" name="Google Shape;1920;p116"/>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921" name="Google Shape;1921;p116"/>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5" name="Shape 1925"/>
        <p:cNvGrpSpPr/>
        <p:nvPr/>
      </p:nvGrpSpPr>
      <p:grpSpPr>
        <a:xfrm>
          <a:off x="0" y="0"/>
          <a:ext cx="0" cy="0"/>
          <a:chOff x="0" y="0"/>
          <a:chExt cx="0" cy="0"/>
        </a:xfrm>
      </p:grpSpPr>
      <p:sp>
        <p:nvSpPr>
          <p:cNvPr id="1926" name="Google Shape;1926;p117"/>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927" name="Google Shape;1927;p117"/>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Hypothetical Protein </a:t>
            </a:r>
            <a:endParaRPr b="1" sz="1100">
              <a:solidFill>
                <a:schemeClr val="lt1"/>
              </a:solidFill>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None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928" name="Google Shape;1928;p117"/>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Y</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 N</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Y</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 N</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929" name="Google Shape;1929;p117"/>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 Zero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a:t>
            </a:r>
            <a:r>
              <a:rPr b="1" lang="en" sz="1200">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a:t>
            </a:r>
            <a:r>
              <a:rPr b="1" lang="en" sz="1200">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2.723</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 36</a:t>
            </a:r>
            <a:endParaRPr b="0" i="0" sz="1329" u="none" cap="none" strike="noStrike">
              <a:solidFill>
                <a:schemeClr val="dk1"/>
              </a:solidFill>
              <a:latin typeface="Calibri"/>
              <a:ea typeface="Calibri"/>
              <a:cs typeface="Calibri"/>
              <a:sym typeface="Calibri"/>
            </a:endParaRPr>
          </a:p>
        </p:txBody>
      </p:sp>
      <p:sp>
        <p:nvSpPr>
          <p:cNvPr id="1930" name="Google Shape;1930;p117"/>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103</a:t>
            </a:r>
            <a:r>
              <a:rPr b="1" lang="en" sz="1500">
                <a:solidFill>
                  <a:schemeClr val="dk1"/>
                </a:solidFill>
                <a:latin typeface="Calibri"/>
                <a:ea typeface="Calibri"/>
                <a:cs typeface="Calibri"/>
                <a:sym typeface="Calibri"/>
              </a:rPr>
              <a:t>	</a:t>
            </a:r>
            <a:endParaRPr b="1" sz="1100"/>
          </a:p>
        </p:txBody>
      </p:sp>
      <p:sp>
        <p:nvSpPr>
          <p:cNvPr id="1931" name="Google Shape;1931;p117"/>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61261</a:t>
            </a:r>
            <a:endParaRPr sz="1100"/>
          </a:p>
        </p:txBody>
      </p:sp>
      <p:sp>
        <p:nvSpPr>
          <p:cNvPr id="1932" name="Google Shape;1932;p117"/>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60875</a:t>
            </a:r>
            <a:endParaRPr sz="1100"/>
          </a:p>
        </p:txBody>
      </p:sp>
      <p:sp>
        <p:nvSpPr>
          <p:cNvPr id="1933" name="Google Shape;1933;p117"/>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387</a:t>
            </a:r>
            <a:endParaRPr sz="1100"/>
          </a:p>
        </p:txBody>
      </p:sp>
      <p:sp>
        <p:nvSpPr>
          <p:cNvPr id="1934" name="Google Shape;1934;p117"/>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60875  Glimmer Score: 10.25</a:t>
            </a:r>
            <a:endParaRPr sz="1100"/>
          </a:p>
        </p:txBody>
      </p:sp>
      <p:sp>
        <p:nvSpPr>
          <p:cNvPr id="1935" name="Google Shape;1935;p117"/>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60875</a:t>
            </a:r>
            <a:endParaRPr sz="1100"/>
          </a:p>
        </p:txBody>
      </p:sp>
      <p:sp>
        <p:nvSpPr>
          <p:cNvPr id="1936" name="Google Shape;1936;p117"/>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Omer</a:t>
            </a:r>
            <a:endParaRPr sz="1100"/>
          </a:p>
        </p:txBody>
      </p:sp>
      <p:sp>
        <p:nvSpPr>
          <p:cNvPr id="1937" name="Google Shape;1937;p117"/>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938" name="Google Shape;1938;p117"/>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939" name="Google Shape;1939;p117"/>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r>
              <a:rPr lang="en">
                <a:solidFill>
                  <a:schemeClr val="dk1"/>
                </a:solidFill>
                <a:latin typeface="Calibri"/>
                <a:ea typeface="Calibri"/>
                <a:cs typeface="Calibri"/>
                <a:sym typeface="Calibri"/>
              </a:rPr>
              <a:t>We think there’s a deletion since there’s no NCBI BLAST results but there is coding potential and there’s a big gap between 102 and 104 without it so we decided to keep it</a:t>
            </a:r>
            <a:endParaRPr sz="1100"/>
          </a:p>
        </p:txBody>
      </p:sp>
    </p:spTree>
  </p:cSld>
  <p:clrMapOvr>
    <a:masterClrMapping/>
  </p:clrMapOvr>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3" name="Shape 1943"/>
        <p:cNvGrpSpPr/>
        <p:nvPr/>
      </p:nvGrpSpPr>
      <p:grpSpPr>
        <a:xfrm>
          <a:off x="0" y="0"/>
          <a:ext cx="0" cy="0"/>
          <a:chOff x="0" y="0"/>
          <a:chExt cx="0" cy="0"/>
        </a:xfrm>
      </p:grpSpPr>
      <p:sp>
        <p:nvSpPr>
          <p:cNvPr id="1944" name="Google Shape;1944;p118"/>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945" name="Google Shape;1945;p118"/>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Membrane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unknown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Unknown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Yes, one TMH</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946" name="Google Shape;1946;p118"/>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No, very bad coding potential</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a:t>
            </a:r>
            <a:r>
              <a:rPr b="1" lang="en" sz="1200"/>
              <a:t>AluminumJesus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Reverse</a:t>
            </a:r>
            <a:endParaRPr b="1" sz="1200"/>
          </a:p>
        </p:txBody>
      </p:sp>
      <p:sp>
        <p:nvSpPr>
          <p:cNvPr id="1947" name="Google Shape;1947;p118"/>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6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61582</a:t>
            </a:r>
            <a:endParaRPr b="1" sz="1100">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Start: 5 @61582 has 21 MA's</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 No</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One </a:t>
            </a:r>
            <a:r>
              <a:rPr b="1" lang="en" sz="1200">
                <a:solidFill>
                  <a:schemeClr val="dk1"/>
                </a:solidFill>
                <a:latin typeface="Calibri"/>
                <a:ea typeface="Calibri"/>
                <a:cs typeface="Calibri"/>
                <a:sym typeface="Calibri"/>
              </a:rPr>
              <a:t>alignment</a:t>
            </a:r>
            <a:r>
              <a:rPr b="1" lang="en" sz="1200">
                <a:solidFill>
                  <a:schemeClr val="dk1"/>
                </a:solidFill>
                <a:latin typeface="Calibri"/>
                <a:ea typeface="Calibri"/>
                <a:cs typeface="Calibri"/>
                <a:sym typeface="Calibri"/>
              </a:rPr>
              <a:t> of 94%, a few around80%</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200">
                <a:solidFill>
                  <a:schemeClr val="dk1"/>
                </a:solidFill>
                <a:latin typeface="Calibri"/>
                <a:ea typeface="Calibri"/>
                <a:cs typeface="Calibri"/>
                <a:sym typeface="Calibri"/>
              </a:rPr>
              <a:t>No </a:t>
            </a:r>
            <a:r>
              <a:rPr lang="en" sz="1200">
                <a:solidFill>
                  <a:schemeClr val="dk1"/>
                </a:solidFill>
                <a:latin typeface="Calibri"/>
                <a:ea typeface="Calibri"/>
                <a:cs typeface="Calibri"/>
                <a:sym typeface="Calibri"/>
              </a:rPr>
              <a:t>significant</a:t>
            </a:r>
            <a:r>
              <a:rPr lang="en" sz="1200">
                <a:solidFill>
                  <a:schemeClr val="dk1"/>
                </a:solidFill>
                <a:latin typeface="Calibri"/>
                <a:ea typeface="Calibri"/>
                <a:cs typeface="Calibri"/>
                <a:sym typeface="Calibri"/>
              </a:rPr>
              <a:t> results</a:t>
            </a:r>
            <a:endParaRPr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Best final score  (-4.922) and 2nd to best Z score (	1.857) other one is only .05 higher</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-4 gap, spacer 10</a:t>
            </a:r>
            <a:endParaRPr b="1" sz="1200">
              <a:solidFill>
                <a:schemeClr val="dk1"/>
              </a:solidFill>
              <a:latin typeface="Calibri"/>
              <a:ea typeface="Calibri"/>
              <a:cs typeface="Calibri"/>
              <a:sym typeface="Calibri"/>
            </a:endParaRPr>
          </a:p>
        </p:txBody>
      </p:sp>
      <p:sp>
        <p:nvSpPr>
          <p:cNvPr id="1948" name="Google Shape;1948;p118"/>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104</a:t>
            </a:r>
            <a:endParaRPr b="1" sz="1100"/>
          </a:p>
        </p:txBody>
      </p:sp>
      <p:sp>
        <p:nvSpPr>
          <p:cNvPr id="1949" name="Google Shape;1949;p118"/>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61582</a:t>
            </a:r>
            <a:endParaRPr sz="1100"/>
          </a:p>
        </p:txBody>
      </p:sp>
      <p:sp>
        <p:nvSpPr>
          <p:cNvPr id="1950" name="Google Shape;1950;p118"/>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61298</a:t>
            </a:r>
            <a:endParaRPr sz="1100"/>
          </a:p>
        </p:txBody>
      </p:sp>
      <p:sp>
        <p:nvSpPr>
          <p:cNvPr id="1951" name="Google Shape;1951;p118"/>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285</a:t>
            </a:r>
            <a:endParaRPr sz="1100"/>
          </a:p>
        </p:txBody>
      </p:sp>
      <p:sp>
        <p:nvSpPr>
          <p:cNvPr id="1952" name="Google Shape;1952;p118"/>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61582  Glimmer Score: 5.72</a:t>
            </a:r>
            <a:endParaRPr sz="1100"/>
          </a:p>
        </p:txBody>
      </p:sp>
      <p:sp>
        <p:nvSpPr>
          <p:cNvPr id="1953" name="Google Shape;1953;p118"/>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NA</a:t>
            </a:r>
            <a:endParaRPr sz="1100"/>
          </a:p>
        </p:txBody>
      </p:sp>
      <p:sp>
        <p:nvSpPr>
          <p:cNvPr id="1954" name="Google Shape;1954;p118"/>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Emily</a:t>
            </a:r>
            <a:endParaRPr sz="1100"/>
          </a:p>
        </p:txBody>
      </p:sp>
      <p:sp>
        <p:nvSpPr>
          <p:cNvPr id="1955" name="Google Shape;1955;p118"/>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Rylee</a:t>
            </a:r>
            <a:endParaRPr sz="1100"/>
          </a:p>
        </p:txBody>
      </p:sp>
      <p:sp>
        <p:nvSpPr>
          <p:cNvPr id="1956" name="Google Shape;1956;p118"/>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957" name="Google Shape;1957;p118"/>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no coding </a:t>
            </a:r>
            <a:r>
              <a:rPr lang="en">
                <a:solidFill>
                  <a:schemeClr val="dk1"/>
                </a:solidFill>
                <a:latin typeface="Calibri"/>
                <a:ea typeface="Calibri"/>
                <a:cs typeface="Calibri"/>
                <a:sym typeface="Calibri"/>
              </a:rPr>
              <a:t>potential</a:t>
            </a:r>
            <a:r>
              <a:rPr b="0" i="0" lang="en" sz="1400" u="none" cap="none" strike="noStrike">
                <a:solidFill>
                  <a:schemeClr val="dk1"/>
                </a:solidFill>
                <a:latin typeface="Calibri"/>
                <a:ea typeface="Calibri"/>
                <a:cs typeface="Calibri"/>
                <a:sym typeface="Calibri"/>
              </a:rPr>
              <a:t> in Genema</a:t>
            </a:r>
            <a:r>
              <a:rPr lang="en">
                <a:solidFill>
                  <a:schemeClr val="dk1"/>
                </a:solidFill>
                <a:latin typeface="Calibri"/>
                <a:ea typeface="Calibri"/>
                <a:cs typeface="Calibri"/>
                <a:sym typeface="Calibri"/>
              </a:rPr>
              <a:t>rk, after analysis we decided to still call it a gene, both PECAAN and SOSUI say it has one transmembrane domain</a:t>
            </a:r>
            <a:endParaRPr sz="1100"/>
          </a:p>
        </p:txBody>
      </p:sp>
    </p:spTree>
  </p:cSld>
  <p:clrMapOvr>
    <a:masterClrMapping/>
  </p:clrMapOvr>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1" name="Shape 1961"/>
        <p:cNvGrpSpPr/>
        <p:nvPr/>
      </p:nvGrpSpPr>
      <p:grpSpPr>
        <a:xfrm>
          <a:off x="0" y="0"/>
          <a:ext cx="0" cy="0"/>
          <a:chOff x="0" y="0"/>
          <a:chExt cx="0" cy="0"/>
        </a:xfrm>
      </p:grpSpPr>
      <p:sp>
        <p:nvSpPr>
          <p:cNvPr id="1962" name="Google Shape;1962;p119"/>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963" name="Google Shape;1963;p119"/>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964" name="Google Shape;1964;p119"/>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a few small dips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Blab</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Reverse</a:t>
            </a:r>
            <a:endParaRPr b="1" sz="1200"/>
          </a:p>
        </p:txBody>
      </p:sp>
      <p:sp>
        <p:nvSpPr>
          <p:cNvPr id="1965" name="Google Shape;1965;p119"/>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61794</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Start: 7 @61794 has 27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 and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 a lot </a:t>
            </a:r>
            <a:r>
              <a:rPr b="1" lang="en" sz="1200">
                <a:solidFill>
                  <a:schemeClr val="dk1"/>
                </a:solidFill>
                <a:latin typeface="Calibri"/>
                <a:ea typeface="Calibri"/>
                <a:cs typeface="Calibri"/>
                <a:sym typeface="Calibri"/>
              </a:rPr>
              <a:t>above 97%</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200">
                <a:solidFill>
                  <a:schemeClr val="dk1"/>
                </a:solidFill>
                <a:latin typeface="Calibri"/>
                <a:ea typeface="Calibri"/>
                <a:cs typeface="Calibri"/>
                <a:sym typeface="Calibri"/>
              </a:rPr>
              <a:t>No significant results</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Highest Z score of 1.745, best final score of -5.238</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Gap of 185, spacer of 9</a:t>
            </a:r>
            <a:endParaRPr b="1" sz="1200">
              <a:solidFill>
                <a:schemeClr val="dk1"/>
              </a:solidFill>
              <a:latin typeface="Calibri"/>
              <a:ea typeface="Calibri"/>
              <a:cs typeface="Calibri"/>
              <a:sym typeface="Calibri"/>
            </a:endParaRPr>
          </a:p>
        </p:txBody>
      </p:sp>
      <p:sp>
        <p:nvSpPr>
          <p:cNvPr id="1966" name="Google Shape;1966;p119"/>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105</a:t>
            </a:r>
            <a:endParaRPr b="1" sz="1100"/>
          </a:p>
        </p:txBody>
      </p:sp>
      <p:sp>
        <p:nvSpPr>
          <p:cNvPr id="1967" name="Google Shape;1967;p119"/>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61794</a:t>
            </a:r>
            <a:endParaRPr sz="1100"/>
          </a:p>
        </p:txBody>
      </p:sp>
      <p:sp>
        <p:nvSpPr>
          <p:cNvPr id="1968" name="Google Shape;1968;p119"/>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61579</a:t>
            </a:r>
            <a:endParaRPr sz="1100"/>
          </a:p>
        </p:txBody>
      </p:sp>
      <p:sp>
        <p:nvSpPr>
          <p:cNvPr id="1969" name="Google Shape;1969;p119"/>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216</a:t>
            </a:r>
            <a:endParaRPr sz="1100"/>
          </a:p>
        </p:txBody>
      </p:sp>
      <p:sp>
        <p:nvSpPr>
          <p:cNvPr id="1970" name="Google Shape;1970;p119"/>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6179</a:t>
            </a:r>
            <a:r>
              <a:rPr lang="en" sz="1500">
                <a:solidFill>
                  <a:schemeClr val="dk1"/>
                </a:solidFill>
                <a:latin typeface="Calibri"/>
                <a:ea typeface="Calibri"/>
                <a:cs typeface="Calibri"/>
                <a:sym typeface="Calibri"/>
              </a:rPr>
              <a:t>4</a:t>
            </a:r>
            <a:r>
              <a:rPr b="0" i="0" lang="en" sz="1500" u="none" cap="none" strike="noStrike">
                <a:solidFill>
                  <a:schemeClr val="dk1"/>
                </a:solidFill>
                <a:latin typeface="Calibri"/>
                <a:ea typeface="Calibri"/>
                <a:cs typeface="Calibri"/>
                <a:sym typeface="Calibri"/>
              </a:rPr>
              <a:t>  Glimmer Score: 10.04</a:t>
            </a:r>
            <a:endParaRPr sz="1100"/>
          </a:p>
        </p:txBody>
      </p:sp>
      <p:sp>
        <p:nvSpPr>
          <p:cNvPr id="1971" name="Google Shape;1971;p119"/>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61794</a:t>
            </a:r>
            <a:endParaRPr sz="1100"/>
          </a:p>
        </p:txBody>
      </p:sp>
      <p:sp>
        <p:nvSpPr>
          <p:cNvPr id="1972" name="Google Shape;1972;p119"/>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Emily</a:t>
            </a:r>
            <a:endParaRPr sz="1100"/>
          </a:p>
        </p:txBody>
      </p:sp>
      <p:sp>
        <p:nvSpPr>
          <p:cNvPr id="1973" name="Google Shape;1973;p119"/>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Paige</a:t>
            </a:r>
            <a:endParaRPr sz="1100"/>
          </a:p>
        </p:txBody>
      </p:sp>
      <p:sp>
        <p:nvSpPr>
          <p:cNvPr id="1974" name="Google Shape;1974;p119"/>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975" name="Google Shape;1975;p119"/>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Gap analysis</a:t>
            </a:r>
            <a:endParaRPr b="0" i="0" sz="14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400"/>
              <a:buFont typeface="Arial"/>
              <a:buNone/>
            </a:pPr>
            <a:r>
              <a:rPr lang="en">
                <a:solidFill>
                  <a:schemeClr val="dk1"/>
                </a:solidFill>
                <a:latin typeface="Calibri"/>
                <a:ea typeface="Calibri"/>
                <a:cs typeface="Calibri"/>
                <a:sym typeface="Calibri"/>
              </a:rPr>
              <a:t>Notes from Paige: I believe it includes all functional region because it is the LORF. Everything looks good</a:t>
            </a:r>
            <a:endParaRPr>
              <a:solidFill>
                <a:schemeClr val="dk1"/>
              </a:solidFill>
              <a:latin typeface="Calibri"/>
              <a:ea typeface="Calibri"/>
              <a:cs typeface="Calibri"/>
              <a:sym typeface="Calibri"/>
            </a:endParaRPr>
          </a:p>
        </p:txBody>
      </p:sp>
    </p:spTree>
  </p:cSld>
  <p:clrMapOvr>
    <a:masterClrMapping/>
  </p:clrMapOvr>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9" name="Shape 1979"/>
        <p:cNvGrpSpPr/>
        <p:nvPr/>
      </p:nvGrpSpPr>
      <p:grpSpPr>
        <a:xfrm>
          <a:off x="0" y="0"/>
          <a:ext cx="0" cy="0"/>
          <a:chOff x="0" y="0"/>
          <a:chExt cx="0" cy="0"/>
        </a:xfrm>
      </p:grpSpPr>
      <p:sp>
        <p:nvSpPr>
          <p:cNvPr id="1980" name="Google Shape;1980;p120"/>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981" name="Google Shape;1981;p120"/>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N</a:t>
            </a:r>
            <a:r>
              <a:rPr b="1" lang="en" sz="1200">
                <a:solidFill>
                  <a:schemeClr val="dk1"/>
                </a:solidFill>
                <a:latin typeface="Calibri"/>
                <a:ea typeface="Calibri"/>
                <a:cs typeface="Calibri"/>
                <a:sym typeface="Calibri"/>
              </a:rPr>
              <a:t>/A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982" name="Google Shape;1982;p120"/>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Some coding potential, large dips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 Zagie</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Reverse</a:t>
            </a:r>
            <a:endParaRPr b="1" sz="1200"/>
          </a:p>
        </p:txBody>
      </p:sp>
      <p:sp>
        <p:nvSpPr>
          <p:cNvPr id="1983" name="Google Shape;1983;p120"/>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62675</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(Start: 18 @62675 has 26 MA's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yes and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 lots of 98-99+ alignments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No significant results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high</a:t>
            </a:r>
            <a:r>
              <a:rPr b="1" lang="en" sz="1200">
                <a:solidFill>
                  <a:schemeClr val="dk1"/>
                </a:solidFill>
                <a:latin typeface="Calibri"/>
                <a:ea typeface="Calibri"/>
                <a:cs typeface="Calibri"/>
                <a:sym typeface="Calibri"/>
              </a:rPr>
              <a:t>est Z score of 1.882, lowest final score of -5.700</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 spacer of 7, </a:t>
            </a:r>
            <a:r>
              <a:rPr b="1" lang="en" sz="1200">
                <a:solidFill>
                  <a:schemeClr val="dk1"/>
                </a:solidFill>
                <a:latin typeface="Calibri"/>
                <a:ea typeface="Calibri"/>
                <a:cs typeface="Calibri"/>
                <a:sym typeface="Calibri"/>
              </a:rPr>
              <a:t>no gap b/c its the end</a:t>
            </a:r>
            <a:endParaRPr b="0" i="0" sz="1329" u="none" cap="none" strike="noStrike">
              <a:solidFill>
                <a:schemeClr val="dk1"/>
              </a:solidFill>
              <a:latin typeface="Calibri"/>
              <a:ea typeface="Calibri"/>
              <a:cs typeface="Calibri"/>
              <a:sym typeface="Calibri"/>
            </a:endParaRPr>
          </a:p>
        </p:txBody>
      </p:sp>
      <p:sp>
        <p:nvSpPr>
          <p:cNvPr id="1984" name="Google Shape;1984;p120"/>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106</a:t>
            </a:r>
            <a:endParaRPr sz="1500">
              <a:solidFill>
                <a:schemeClr val="dk1"/>
              </a:solidFill>
              <a:latin typeface="Calibri"/>
              <a:ea typeface="Calibri"/>
              <a:cs typeface="Calibri"/>
              <a:sym typeface="Calibri"/>
            </a:endParaRPr>
          </a:p>
        </p:txBody>
      </p:sp>
      <p:sp>
        <p:nvSpPr>
          <p:cNvPr id="1985" name="Google Shape;1985;p120"/>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62675</a:t>
            </a:r>
            <a:endParaRPr sz="1100"/>
          </a:p>
        </p:txBody>
      </p:sp>
      <p:sp>
        <p:nvSpPr>
          <p:cNvPr id="1986" name="Google Shape;1986;p120"/>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61980</a:t>
            </a:r>
            <a:endParaRPr sz="1100"/>
          </a:p>
        </p:txBody>
      </p:sp>
      <p:sp>
        <p:nvSpPr>
          <p:cNvPr id="1987" name="Google Shape;1987;p120"/>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696</a:t>
            </a:r>
            <a:endParaRPr sz="1100"/>
          </a:p>
        </p:txBody>
      </p:sp>
      <p:sp>
        <p:nvSpPr>
          <p:cNvPr id="1988" name="Google Shape;1988;p120"/>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62675 Glimmer Score: 11</a:t>
            </a:r>
            <a:r>
              <a:rPr lang="en" sz="1500">
                <a:solidFill>
                  <a:schemeClr val="dk1"/>
                </a:solidFill>
                <a:latin typeface="Calibri"/>
                <a:ea typeface="Calibri"/>
                <a:cs typeface="Calibri"/>
                <a:sym typeface="Calibri"/>
              </a:rPr>
              <a:t>.05</a:t>
            </a:r>
            <a:r>
              <a:rPr b="0" i="0" lang="en" sz="1500" u="none" cap="none" strike="noStrike">
                <a:solidFill>
                  <a:schemeClr val="dk1"/>
                </a:solidFill>
                <a:latin typeface="Calibri"/>
                <a:ea typeface="Calibri"/>
                <a:cs typeface="Calibri"/>
                <a:sym typeface="Calibri"/>
              </a:rPr>
              <a:t> </a:t>
            </a:r>
            <a:endParaRPr sz="1100"/>
          </a:p>
        </p:txBody>
      </p:sp>
      <p:sp>
        <p:nvSpPr>
          <p:cNvPr id="1989" name="Google Shape;1989;p120"/>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62675</a:t>
            </a:r>
            <a:endParaRPr sz="1100"/>
          </a:p>
        </p:txBody>
      </p:sp>
      <p:sp>
        <p:nvSpPr>
          <p:cNvPr id="1990" name="Google Shape;1990;p120"/>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E</a:t>
            </a:r>
            <a:r>
              <a:rPr lang="en" sz="1500">
                <a:solidFill>
                  <a:schemeClr val="dk1"/>
                </a:solidFill>
                <a:latin typeface="Calibri"/>
                <a:ea typeface="Calibri"/>
                <a:cs typeface="Calibri"/>
                <a:sym typeface="Calibri"/>
              </a:rPr>
              <a:t>mily</a:t>
            </a:r>
            <a:r>
              <a:rPr b="0" i="0" lang="en" sz="1500" u="none" cap="none" strike="noStrike">
                <a:solidFill>
                  <a:schemeClr val="dk1"/>
                </a:solidFill>
                <a:latin typeface="Calibri"/>
                <a:ea typeface="Calibri"/>
                <a:cs typeface="Calibri"/>
                <a:sym typeface="Calibri"/>
              </a:rPr>
              <a:t> </a:t>
            </a:r>
            <a:endParaRPr sz="1100"/>
          </a:p>
        </p:txBody>
      </p:sp>
      <p:sp>
        <p:nvSpPr>
          <p:cNvPr id="1991" name="Google Shape;1991;p120"/>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992" name="Google Shape;1992;p120"/>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993" name="Google Shape;1993;p120"/>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7" name="Shape 1997"/>
        <p:cNvGrpSpPr/>
        <p:nvPr/>
      </p:nvGrpSpPr>
      <p:grpSpPr>
        <a:xfrm>
          <a:off x="0" y="0"/>
          <a:ext cx="0" cy="0"/>
          <a:chOff x="0" y="0"/>
          <a:chExt cx="0" cy="0"/>
        </a:xfrm>
      </p:grpSpPr>
      <p:sp>
        <p:nvSpPr>
          <p:cNvPr id="1998" name="Google Shape;1998;p121"/>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sz="1200">
              <a:solidFill>
                <a:schemeClr val="dk1"/>
              </a:solidFill>
              <a:latin typeface="Calibri"/>
              <a:ea typeface="Calibri"/>
              <a:cs typeface="Calibri"/>
              <a:sym typeface="Calibri"/>
            </a:endParaRPr>
          </a:p>
        </p:txBody>
      </p:sp>
      <p:sp>
        <p:nvSpPr>
          <p:cNvPr id="1999" name="Google Shape;1999;p121"/>
          <p:cNvSpPr txBox="1"/>
          <p:nvPr>
            <p:ph idx="4294967295"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2000" name="Google Shape;2000;p121"/>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Membrane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001" name="Google Shape;2001;p121"/>
          <p:cNvSpPr txBox="1"/>
          <p:nvPr>
            <p:ph idx="4294967295"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 </a:t>
            </a:r>
            <a:endParaRPr b="1" sz="1200"/>
          </a:p>
          <a:p>
            <a:pPr indent="-254000" lvl="0" marL="254000" rtl="0" algn="l">
              <a:lnSpc>
                <a:spcPct val="90000"/>
              </a:lnSpc>
              <a:spcBef>
                <a:spcPts val="1200"/>
              </a:spcBef>
              <a:spcAft>
                <a:spcPts val="0"/>
              </a:spcAft>
              <a:buSzPts val="1200"/>
              <a:buChar char="•"/>
            </a:pPr>
            <a:r>
              <a:rPr lang="en" sz="1200"/>
              <a:t>Direction: (</a:t>
            </a:r>
            <a:r>
              <a:rPr b="1" lang="en" sz="1200"/>
              <a:t>Fwd/Rev)</a:t>
            </a:r>
            <a:endParaRPr b="1" sz="1200"/>
          </a:p>
          <a:p>
            <a:pPr indent="-304800" lvl="1" marL="914400" rtl="0" algn="l">
              <a:lnSpc>
                <a:spcPct val="90000"/>
              </a:lnSpc>
              <a:spcBef>
                <a:spcPts val="1200"/>
              </a:spcBef>
              <a:spcAft>
                <a:spcPts val="1200"/>
              </a:spcAft>
              <a:buSzPts val="1200"/>
              <a:buChar char="○"/>
            </a:pPr>
            <a:r>
              <a:rPr b="1" lang="en" sz="1200"/>
              <a:t>Reverse</a:t>
            </a:r>
            <a:endParaRPr b="1" sz="1200"/>
          </a:p>
        </p:txBody>
      </p:sp>
      <p:sp>
        <p:nvSpPr>
          <p:cNvPr id="2002" name="Google Shape;2002;p121"/>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500" u="none" cap="none" strike="noStrike">
                <a:solidFill>
                  <a:schemeClr val="dk1"/>
                </a:solidFill>
                <a:latin typeface="Calibri"/>
                <a:ea typeface="Calibri"/>
                <a:cs typeface="Calibri"/>
                <a:sym typeface="Calibri"/>
              </a:rPr>
              <a:t>Feature:</a:t>
            </a:r>
            <a:endParaRPr sz="1100"/>
          </a:p>
          <a:p>
            <a:pPr indent="457200" lvl="0" marL="0" marR="0" rtl="0" algn="ctr">
              <a:lnSpc>
                <a:spcPct val="90000"/>
              </a:lnSpc>
              <a:spcBef>
                <a:spcPts val="800"/>
              </a:spcBef>
              <a:spcAft>
                <a:spcPts val="0"/>
              </a:spcAft>
              <a:buClr>
                <a:schemeClr val="dk1"/>
              </a:buClr>
              <a:buSzPct val="100000"/>
              <a:buFont typeface="Arial"/>
              <a:buNone/>
            </a:pPr>
            <a:r>
              <a:rPr b="1" lang="en" sz="1500">
                <a:solidFill>
                  <a:schemeClr val="dk1"/>
                </a:solidFill>
                <a:latin typeface="Calibri"/>
                <a:ea typeface="Calibri"/>
                <a:cs typeface="Calibri"/>
                <a:sym typeface="Calibri"/>
              </a:rPr>
              <a:t>tRNA </a:t>
            </a:r>
            <a:r>
              <a:rPr b="1" lang="en" sz="1500">
                <a:solidFill>
                  <a:schemeClr val="dk1"/>
                </a:solidFill>
                <a:latin typeface="Calibri"/>
                <a:ea typeface="Calibri"/>
                <a:cs typeface="Calibri"/>
                <a:sym typeface="Calibri"/>
              </a:rPr>
              <a:t>1	</a:t>
            </a:r>
            <a:endParaRPr b="1" sz="1100"/>
          </a:p>
        </p:txBody>
      </p:sp>
      <p:sp>
        <p:nvSpPr>
          <p:cNvPr id="2003" name="Google Shape;2003;p121"/>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8654</a:t>
            </a:r>
            <a:endParaRPr sz="1100"/>
          </a:p>
        </p:txBody>
      </p:sp>
      <p:sp>
        <p:nvSpPr>
          <p:cNvPr id="2004" name="Google Shape;2004;p121"/>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8579</a:t>
            </a:r>
            <a:endParaRPr sz="1100"/>
          </a:p>
        </p:txBody>
      </p:sp>
      <p:sp>
        <p:nvSpPr>
          <p:cNvPr id="2005" name="Google Shape;2005;p121"/>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75</a:t>
            </a:r>
            <a:endParaRPr sz="1100"/>
          </a:p>
        </p:txBody>
      </p:sp>
      <p:sp>
        <p:nvSpPr>
          <p:cNvPr id="2006" name="Google Shape;2006;p121"/>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N/A</a:t>
            </a:r>
            <a:endParaRPr sz="1100"/>
          </a:p>
        </p:txBody>
      </p:sp>
      <p:sp>
        <p:nvSpPr>
          <p:cNvPr id="2007" name="Google Shape;2007;p121"/>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lang="en" sz="1500">
                <a:solidFill>
                  <a:schemeClr val="dk1"/>
                </a:solidFill>
                <a:latin typeface="Calibri"/>
                <a:ea typeface="Calibri"/>
                <a:cs typeface="Calibri"/>
                <a:sym typeface="Calibri"/>
              </a:rPr>
              <a:t>N/A</a:t>
            </a:r>
            <a:r>
              <a:rPr b="0" i="0" lang="en" sz="1500" u="none" cap="none" strike="noStrike">
                <a:solidFill>
                  <a:schemeClr val="dk1"/>
                </a:solidFill>
                <a:latin typeface="Calibri"/>
                <a:ea typeface="Calibri"/>
                <a:cs typeface="Calibri"/>
                <a:sym typeface="Calibri"/>
              </a:rPr>
              <a:t>  Glimmer Score: </a:t>
            </a:r>
            <a:r>
              <a:rPr lang="en" sz="1500">
                <a:solidFill>
                  <a:schemeClr val="dk1"/>
                </a:solidFill>
                <a:latin typeface="Calibri"/>
                <a:ea typeface="Calibri"/>
                <a:cs typeface="Calibri"/>
                <a:sym typeface="Calibri"/>
              </a:rPr>
              <a:t>N/A</a:t>
            </a:r>
            <a:endParaRPr sz="1100"/>
          </a:p>
        </p:txBody>
      </p:sp>
      <p:sp>
        <p:nvSpPr>
          <p:cNvPr id="2008" name="Google Shape;2008;p121"/>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Rylee</a:t>
            </a:r>
            <a:endParaRPr sz="1500">
              <a:solidFill>
                <a:schemeClr val="dk1"/>
              </a:solidFill>
              <a:latin typeface="Calibri"/>
              <a:ea typeface="Calibri"/>
              <a:cs typeface="Calibri"/>
              <a:sym typeface="Calibri"/>
            </a:endParaRPr>
          </a:p>
        </p:txBody>
      </p:sp>
      <p:sp>
        <p:nvSpPr>
          <p:cNvPr id="2009" name="Google Shape;2009;p121"/>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Sariah</a:t>
            </a:r>
            <a:r>
              <a:rPr b="0" i="0" lang="en" sz="1500" u="none" cap="none" strike="noStrike">
                <a:solidFill>
                  <a:schemeClr val="dk1"/>
                </a:solidFill>
                <a:latin typeface="Calibri"/>
                <a:ea typeface="Calibri"/>
                <a:cs typeface="Calibri"/>
                <a:sym typeface="Calibri"/>
              </a:rPr>
              <a:t> </a:t>
            </a:r>
            <a:endParaRPr sz="1100"/>
          </a:p>
        </p:txBody>
      </p:sp>
      <p:sp>
        <p:nvSpPr>
          <p:cNvPr id="2010" name="Google Shape;2010;p121"/>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2011" name="Google Shape;2011;p121"/>
          <p:cNvSpPr txBox="1"/>
          <p:nvPr/>
        </p:nvSpPr>
        <p:spPr>
          <a:xfrm>
            <a:off x="128570" y="4499833"/>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This</a:t>
            </a:r>
            <a:r>
              <a:rPr lang="en">
                <a:solidFill>
                  <a:schemeClr val="dk1"/>
                </a:solidFill>
                <a:latin typeface="Calibri"/>
                <a:ea typeface="Calibri"/>
                <a:cs typeface="Calibri"/>
                <a:sym typeface="Calibri"/>
              </a:rPr>
              <a:t> tRNA was determined to not be a valid one as it occurs within the middle of a gene and does not have good scores aligned with it. </a:t>
            </a:r>
            <a:endParaRPr sz="11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23"/>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235" name="Google Shape;235;p23"/>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a:t>
            </a:r>
            <a:r>
              <a:rPr lang="en" sz="1050">
                <a:solidFill>
                  <a:srgbClr val="222222"/>
                </a:solidFill>
                <a:highlight>
                  <a:srgbClr val="FFFFFF"/>
                </a:highlight>
                <a:latin typeface="Roboto"/>
                <a:ea typeface="Roboto"/>
                <a:cs typeface="Roboto"/>
                <a:sym typeface="Roboto"/>
              </a:rPr>
              <a:t>ssdna binding protein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Phagesdb: function unknown</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NCBI: ssdna binding protein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 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36" name="Google Shape;236;p23"/>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there is strong coding potential with a steady flat peak.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 there are.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Reverse</a:t>
            </a:r>
            <a:endParaRPr b="1" sz="1200"/>
          </a:p>
        </p:txBody>
      </p:sp>
      <p:sp>
        <p:nvSpPr>
          <p:cNvPr id="237" name="Google Shape;237;p23"/>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(Start: 17 @4497 has 22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Genemark and glimmer do not agree</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 it is not.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 98.3% alignment agreement from blast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2.787 there are three other start sites with the same score, however they have less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Gap:-1, Spacing: 11</a:t>
            </a:r>
            <a:endParaRPr b="1" sz="1200">
              <a:solidFill>
                <a:schemeClr val="dk1"/>
              </a:solidFill>
              <a:latin typeface="Calibri"/>
              <a:ea typeface="Calibri"/>
              <a:cs typeface="Calibri"/>
              <a:sym typeface="Calibri"/>
            </a:endParaRPr>
          </a:p>
        </p:txBody>
      </p:sp>
      <p:sp>
        <p:nvSpPr>
          <p:cNvPr id="238" name="Google Shape;238;p23"/>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11</a:t>
            </a:r>
            <a:r>
              <a:rPr b="1" lang="en" sz="1500">
                <a:solidFill>
                  <a:schemeClr val="dk1"/>
                </a:solidFill>
                <a:latin typeface="Calibri"/>
                <a:ea typeface="Calibri"/>
                <a:cs typeface="Calibri"/>
                <a:sym typeface="Calibri"/>
              </a:rPr>
              <a:t>	</a:t>
            </a:r>
            <a:endParaRPr b="1" sz="1100"/>
          </a:p>
        </p:txBody>
      </p:sp>
      <p:sp>
        <p:nvSpPr>
          <p:cNvPr id="239" name="Google Shape;239;p23"/>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4497</a:t>
            </a:r>
            <a:endParaRPr sz="1100"/>
          </a:p>
        </p:txBody>
      </p:sp>
      <p:sp>
        <p:nvSpPr>
          <p:cNvPr id="240" name="Google Shape;240;p23"/>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3976</a:t>
            </a:r>
            <a:endParaRPr sz="1100"/>
          </a:p>
        </p:txBody>
      </p:sp>
      <p:sp>
        <p:nvSpPr>
          <p:cNvPr id="241" name="Google Shape;241;p23"/>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522</a:t>
            </a:r>
            <a:endParaRPr sz="1100"/>
          </a:p>
        </p:txBody>
      </p:sp>
      <p:sp>
        <p:nvSpPr>
          <p:cNvPr id="242" name="Google Shape;242;p23"/>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4497  Glimmer Score: 11.15</a:t>
            </a:r>
            <a:endParaRPr sz="1100"/>
          </a:p>
        </p:txBody>
      </p:sp>
      <p:sp>
        <p:nvSpPr>
          <p:cNvPr id="243" name="Google Shape;243;p23"/>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4491</a:t>
            </a:r>
            <a:endParaRPr sz="1100"/>
          </a:p>
        </p:txBody>
      </p:sp>
      <p:sp>
        <p:nvSpPr>
          <p:cNvPr id="244" name="Google Shape;244;p23"/>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Brea</a:t>
            </a:r>
            <a:endParaRPr sz="1100"/>
          </a:p>
        </p:txBody>
      </p:sp>
      <p:sp>
        <p:nvSpPr>
          <p:cNvPr id="245" name="Google Shape;245;p23"/>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S</a:t>
            </a:r>
            <a:r>
              <a:rPr lang="en" sz="1500">
                <a:solidFill>
                  <a:schemeClr val="dk1"/>
                </a:solidFill>
                <a:latin typeface="Calibri"/>
                <a:ea typeface="Calibri"/>
                <a:cs typeface="Calibri"/>
                <a:sym typeface="Calibri"/>
              </a:rPr>
              <a:t>ariah</a:t>
            </a:r>
            <a:r>
              <a:rPr b="0" i="0" lang="en" sz="1500" u="none" cap="none" strike="noStrike">
                <a:solidFill>
                  <a:schemeClr val="dk1"/>
                </a:solidFill>
                <a:latin typeface="Calibri"/>
                <a:ea typeface="Calibri"/>
                <a:cs typeface="Calibri"/>
                <a:sym typeface="Calibri"/>
              </a:rPr>
              <a:t> </a:t>
            </a:r>
            <a:endParaRPr sz="1100"/>
          </a:p>
        </p:txBody>
      </p:sp>
      <p:sp>
        <p:nvSpPr>
          <p:cNvPr id="246" name="Google Shape;246;p23"/>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247" name="Google Shape;247;p23"/>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5" name="Shape 2015"/>
        <p:cNvGrpSpPr/>
        <p:nvPr/>
      </p:nvGrpSpPr>
      <p:grpSpPr>
        <a:xfrm>
          <a:off x="0" y="0"/>
          <a:ext cx="0" cy="0"/>
          <a:chOff x="0" y="0"/>
          <a:chExt cx="0" cy="0"/>
        </a:xfrm>
      </p:grpSpPr>
      <p:sp>
        <p:nvSpPr>
          <p:cNvPr id="2016" name="Google Shape;2016;p122"/>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sz="1200">
              <a:solidFill>
                <a:schemeClr val="dk1"/>
              </a:solidFill>
              <a:latin typeface="Calibri"/>
              <a:ea typeface="Calibri"/>
              <a:cs typeface="Calibri"/>
              <a:sym typeface="Calibri"/>
            </a:endParaRPr>
          </a:p>
        </p:txBody>
      </p:sp>
      <p:sp>
        <p:nvSpPr>
          <p:cNvPr id="2017" name="Google Shape;2017;p122"/>
          <p:cNvSpPr txBox="1"/>
          <p:nvPr>
            <p:ph idx="4294967295"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2018" name="Google Shape;2018;p122"/>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Membrane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019" name="Google Shape;2019;p122"/>
          <p:cNvSpPr txBox="1"/>
          <p:nvPr>
            <p:ph idx="4294967295"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 </a:t>
            </a:r>
            <a:endParaRPr b="1" sz="1200"/>
          </a:p>
          <a:p>
            <a:pPr indent="-254000" lvl="0" marL="254000" rtl="0" algn="l">
              <a:lnSpc>
                <a:spcPct val="90000"/>
              </a:lnSpc>
              <a:spcBef>
                <a:spcPts val="1200"/>
              </a:spcBef>
              <a:spcAft>
                <a:spcPts val="0"/>
              </a:spcAft>
              <a:buSzPts val="1200"/>
              <a:buChar char="•"/>
            </a:pPr>
            <a:r>
              <a:rPr lang="en" sz="1200"/>
              <a:t>Direction: (</a:t>
            </a:r>
            <a:r>
              <a:rPr b="1" lang="en" sz="1200"/>
              <a:t>Fwd/Rev)</a:t>
            </a:r>
            <a:endParaRPr b="1" sz="1200"/>
          </a:p>
          <a:p>
            <a:pPr indent="-304800" lvl="1" marL="914400" rtl="0" algn="l">
              <a:lnSpc>
                <a:spcPct val="90000"/>
              </a:lnSpc>
              <a:spcBef>
                <a:spcPts val="1200"/>
              </a:spcBef>
              <a:spcAft>
                <a:spcPts val="1200"/>
              </a:spcAft>
              <a:buSzPts val="1200"/>
              <a:buChar char="○"/>
            </a:pPr>
            <a:r>
              <a:rPr b="1" lang="en" sz="1200"/>
              <a:t>Forward</a:t>
            </a:r>
            <a:endParaRPr b="1" sz="1200"/>
          </a:p>
        </p:txBody>
      </p:sp>
      <p:sp>
        <p:nvSpPr>
          <p:cNvPr id="2020" name="Google Shape;2020;p122"/>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500" u="none" cap="none" strike="noStrike">
                <a:solidFill>
                  <a:schemeClr val="dk1"/>
                </a:solidFill>
                <a:latin typeface="Calibri"/>
                <a:ea typeface="Calibri"/>
                <a:cs typeface="Calibri"/>
                <a:sym typeface="Calibri"/>
              </a:rPr>
              <a:t>Feature:</a:t>
            </a:r>
            <a:endParaRPr sz="1100"/>
          </a:p>
          <a:p>
            <a:pPr indent="457200" lvl="0" marL="0" marR="0" rtl="0" algn="l">
              <a:lnSpc>
                <a:spcPct val="90000"/>
              </a:lnSpc>
              <a:spcBef>
                <a:spcPts val="800"/>
              </a:spcBef>
              <a:spcAft>
                <a:spcPts val="0"/>
              </a:spcAft>
              <a:buClr>
                <a:schemeClr val="dk1"/>
              </a:buClr>
              <a:buSzPct val="100000"/>
              <a:buFont typeface="Arial"/>
              <a:buNone/>
            </a:pPr>
            <a:r>
              <a:rPr b="1" lang="en" sz="1500">
                <a:solidFill>
                  <a:schemeClr val="dk1"/>
                </a:solidFill>
                <a:latin typeface="Calibri"/>
                <a:ea typeface="Calibri"/>
                <a:cs typeface="Calibri"/>
                <a:sym typeface="Calibri"/>
              </a:rPr>
              <a:t>tRNA 2	</a:t>
            </a:r>
            <a:endParaRPr b="1" sz="1100"/>
          </a:p>
        </p:txBody>
      </p:sp>
      <p:sp>
        <p:nvSpPr>
          <p:cNvPr id="2021" name="Google Shape;2021;p122"/>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23216</a:t>
            </a:r>
            <a:endParaRPr sz="1100"/>
          </a:p>
        </p:txBody>
      </p:sp>
      <p:sp>
        <p:nvSpPr>
          <p:cNvPr id="2022" name="Google Shape;2022;p122"/>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23290</a:t>
            </a:r>
            <a:endParaRPr sz="1100"/>
          </a:p>
        </p:txBody>
      </p:sp>
      <p:sp>
        <p:nvSpPr>
          <p:cNvPr id="2023" name="Google Shape;2023;p122"/>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75</a:t>
            </a:r>
            <a:endParaRPr sz="1100"/>
          </a:p>
        </p:txBody>
      </p:sp>
      <p:sp>
        <p:nvSpPr>
          <p:cNvPr id="2024" name="Google Shape;2024;p122"/>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N/A</a:t>
            </a:r>
            <a:endParaRPr sz="1100"/>
          </a:p>
        </p:txBody>
      </p:sp>
      <p:sp>
        <p:nvSpPr>
          <p:cNvPr id="2025" name="Google Shape;2025;p122"/>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lang="en" sz="1500">
                <a:solidFill>
                  <a:schemeClr val="dk1"/>
                </a:solidFill>
                <a:latin typeface="Calibri"/>
                <a:ea typeface="Calibri"/>
                <a:cs typeface="Calibri"/>
                <a:sym typeface="Calibri"/>
              </a:rPr>
              <a:t>N/A</a:t>
            </a:r>
            <a:r>
              <a:rPr b="0" i="0" lang="en" sz="1500" u="none" cap="none" strike="noStrike">
                <a:solidFill>
                  <a:schemeClr val="dk1"/>
                </a:solidFill>
                <a:latin typeface="Calibri"/>
                <a:ea typeface="Calibri"/>
                <a:cs typeface="Calibri"/>
                <a:sym typeface="Calibri"/>
              </a:rPr>
              <a:t>  Glimmer Score: </a:t>
            </a:r>
            <a:r>
              <a:rPr lang="en" sz="1500">
                <a:solidFill>
                  <a:schemeClr val="dk1"/>
                </a:solidFill>
                <a:latin typeface="Calibri"/>
                <a:ea typeface="Calibri"/>
                <a:cs typeface="Calibri"/>
                <a:sym typeface="Calibri"/>
              </a:rPr>
              <a:t>N/A</a:t>
            </a:r>
            <a:endParaRPr sz="1100"/>
          </a:p>
        </p:txBody>
      </p:sp>
      <p:sp>
        <p:nvSpPr>
          <p:cNvPr id="2026" name="Google Shape;2026;p122"/>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Rylee</a:t>
            </a:r>
            <a:endParaRPr sz="1500">
              <a:solidFill>
                <a:schemeClr val="dk1"/>
              </a:solidFill>
              <a:latin typeface="Calibri"/>
              <a:ea typeface="Calibri"/>
              <a:cs typeface="Calibri"/>
              <a:sym typeface="Calibri"/>
            </a:endParaRPr>
          </a:p>
        </p:txBody>
      </p:sp>
      <p:sp>
        <p:nvSpPr>
          <p:cNvPr id="2027" name="Google Shape;2027;p122"/>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Sariah</a:t>
            </a:r>
            <a:r>
              <a:rPr b="0" i="0" lang="en" sz="1500" u="none" cap="none" strike="noStrike">
                <a:solidFill>
                  <a:schemeClr val="dk1"/>
                </a:solidFill>
                <a:latin typeface="Calibri"/>
                <a:ea typeface="Calibri"/>
                <a:cs typeface="Calibri"/>
                <a:sym typeface="Calibri"/>
              </a:rPr>
              <a:t> </a:t>
            </a:r>
            <a:endParaRPr sz="1100"/>
          </a:p>
        </p:txBody>
      </p:sp>
      <p:sp>
        <p:nvSpPr>
          <p:cNvPr id="2028" name="Google Shape;2028;p122"/>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2029" name="Google Shape;2029;p122"/>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r>
              <a:rPr lang="en">
                <a:solidFill>
                  <a:schemeClr val="dk1"/>
                </a:solidFill>
                <a:latin typeface="Calibri"/>
                <a:ea typeface="Calibri"/>
                <a:cs typeface="Calibri"/>
                <a:sym typeface="Calibri"/>
              </a:rPr>
              <a:t> tRNA 2 was determined to not be a valid one as it occurs within the middle of a gene and does not have good scores aligned with it</a:t>
            </a:r>
            <a:endParaRPr sz="1100"/>
          </a:p>
        </p:txBody>
      </p:sp>
    </p:spTree>
  </p:cSld>
  <p:clrMapOvr>
    <a:masterClrMapping/>
  </p:clrMapOvr>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3" name="Shape 2033"/>
        <p:cNvGrpSpPr/>
        <p:nvPr/>
      </p:nvGrpSpPr>
      <p:grpSpPr>
        <a:xfrm>
          <a:off x="0" y="0"/>
          <a:ext cx="0" cy="0"/>
          <a:chOff x="0" y="0"/>
          <a:chExt cx="0" cy="0"/>
        </a:xfrm>
      </p:grpSpPr>
      <p:sp>
        <p:nvSpPr>
          <p:cNvPr id="2034" name="Google Shape;2034;p123"/>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sz="1200">
              <a:solidFill>
                <a:schemeClr val="dk1"/>
              </a:solidFill>
              <a:latin typeface="Calibri"/>
              <a:ea typeface="Calibri"/>
              <a:cs typeface="Calibri"/>
              <a:sym typeface="Calibri"/>
            </a:endParaRPr>
          </a:p>
        </p:txBody>
      </p:sp>
      <p:sp>
        <p:nvSpPr>
          <p:cNvPr id="2035" name="Google Shape;2035;p123"/>
          <p:cNvSpPr txBox="1"/>
          <p:nvPr>
            <p:ph idx="4294967295"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2036" name="Google Shape;2036;p123"/>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Membrane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037" name="Google Shape;2037;p123"/>
          <p:cNvSpPr txBox="1"/>
          <p:nvPr>
            <p:ph idx="4294967295"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 </a:t>
            </a:r>
            <a:endParaRPr b="1" sz="1200"/>
          </a:p>
          <a:p>
            <a:pPr indent="-254000" lvl="0" marL="254000" rtl="0" algn="l">
              <a:lnSpc>
                <a:spcPct val="90000"/>
              </a:lnSpc>
              <a:spcBef>
                <a:spcPts val="1200"/>
              </a:spcBef>
              <a:spcAft>
                <a:spcPts val="0"/>
              </a:spcAft>
              <a:buSzPts val="1200"/>
              <a:buChar char="•"/>
            </a:pPr>
            <a:r>
              <a:rPr lang="en" sz="1200"/>
              <a:t>Direction: (</a:t>
            </a:r>
            <a:r>
              <a:rPr b="1" lang="en" sz="1200"/>
              <a:t>Fwd/Rev)</a:t>
            </a:r>
            <a:endParaRPr b="1" sz="1200"/>
          </a:p>
          <a:p>
            <a:pPr indent="-304800" lvl="1" marL="914400" rtl="0" algn="l">
              <a:lnSpc>
                <a:spcPct val="90000"/>
              </a:lnSpc>
              <a:spcBef>
                <a:spcPts val="1200"/>
              </a:spcBef>
              <a:spcAft>
                <a:spcPts val="1200"/>
              </a:spcAft>
              <a:buSzPts val="1200"/>
              <a:buChar char="○"/>
            </a:pPr>
            <a:r>
              <a:rPr b="1" lang="en" sz="1200"/>
              <a:t>Reverse</a:t>
            </a:r>
            <a:endParaRPr b="1" sz="1200"/>
          </a:p>
        </p:txBody>
      </p:sp>
      <p:sp>
        <p:nvSpPr>
          <p:cNvPr id="2038" name="Google Shape;2038;p123"/>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l">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tRNA 3	</a:t>
            </a:r>
            <a:endParaRPr b="1" sz="1100"/>
          </a:p>
        </p:txBody>
      </p:sp>
      <p:sp>
        <p:nvSpPr>
          <p:cNvPr id="2039" name="Google Shape;2039;p123"/>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43330</a:t>
            </a:r>
            <a:endParaRPr sz="1100"/>
          </a:p>
        </p:txBody>
      </p:sp>
      <p:sp>
        <p:nvSpPr>
          <p:cNvPr id="2040" name="Google Shape;2040;p123"/>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43206</a:t>
            </a:r>
            <a:endParaRPr sz="1100"/>
          </a:p>
        </p:txBody>
      </p:sp>
      <p:sp>
        <p:nvSpPr>
          <p:cNvPr id="2041" name="Google Shape;2041;p123"/>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124</a:t>
            </a:r>
            <a:endParaRPr sz="1100"/>
          </a:p>
        </p:txBody>
      </p:sp>
      <p:sp>
        <p:nvSpPr>
          <p:cNvPr id="2042" name="Google Shape;2042;p123"/>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N/A</a:t>
            </a:r>
            <a:endParaRPr sz="1100"/>
          </a:p>
        </p:txBody>
      </p:sp>
      <p:sp>
        <p:nvSpPr>
          <p:cNvPr id="2043" name="Google Shape;2043;p123"/>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lang="en" sz="1500">
                <a:solidFill>
                  <a:schemeClr val="dk1"/>
                </a:solidFill>
                <a:latin typeface="Calibri"/>
                <a:ea typeface="Calibri"/>
                <a:cs typeface="Calibri"/>
                <a:sym typeface="Calibri"/>
              </a:rPr>
              <a:t>N/A</a:t>
            </a:r>
            <a:r>
              <a:rPr b="0" i="0" lang="en" sz="1500" u="none" cap="none" strike="noStrike">
                <a:solidFill>
                  <a:schemeClr val="dk1"/>
                </a:solidFill>
                <a:latin typeface="Calibri"/>
                <a:ea typeface="Calibri"/>
                <a:cs typeface="Calibri"/>
                <a:sym typeface="Calibri"/>
              </a:rPr>
              <a:t>  Glimmer Score: </a:t>
            </a:r>
            <a:r>
              <a:rPr lang="en" sz="1500">
                <a:solidFill>
                  <a:schemeClr val="dk1"/>
                </a:solidFill>
                <a:latin typeface="Calibri"/>
                <a:ea typeface="Calibri"/>
                <a:cs typeface="Calibri"/>
                <a:sym typeface="Calibri"/>
              </a:rPr>
              <a:t>N/A</a:t>
            </a:r>
            <a:endParaRPr sz="1100"/>
          </a:p>
        </p:txBody>
      </p:sp>
      <p:sp>
        <p:nvSpPr>
          <p:cNvPr id="2044" name="Google Shape;2044;p123"/>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Rylee</a:t>
            </a:r>
            <a:endParaRPr sz="1500">
              <a:solidFill>
                <a:schemeClr val="dk1"/>
              </a:solidFill>
              <a:latin typeface="Calibri"/>
              <a:ea typeface="Calibri"/>
              <a:cs typeface="Calibri"/>
              <a:sym typeface="Calibri"/>
            </a:endParaRPr>
          </a:p>
        </p:txBody>
      </p:sp>
      <p:sp>
        <p:nvSpPr>
          <p:cNvPr id="2045" name="Google Shape;2045;p123"/>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Sariah</a:t>
            </a:r>
            <a:r>
              <a:rPr b="0" i="0" lang="en" sz="1500" u="none" cap="none" strike="noStrike">
                <a:solidFill>
                  <a:schemeClr val="dk1"/>
                </a:solidFill>
                <a:latin typeface="Calibri"/>
                <a:ea typeface="Calibri"/>
                <a:cs typeface="Calibri"/>
                <a:sym typeface="Calibri"/>
              </a:rPr>
              <a:t> </a:t>
            </a:r>
            <a:endParaRPr sz="1100"/>
          </a:p>
        </p:txBody>
      </p:sp>
      <p:sp>
        <p:nvSpPr>
          <p:cNvPr id="2046" name="Google Shape;2046;p123"/>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2047" name="Google Shape;2047;p123"/>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r>
              <a:rPr lang="en">
                <a:solidFill>
                  <a:schemeClr val="dk1"/>
                </a:solidFill>
                <a:latin typeface="Calibri"/>
                <a:ea typeface="Calibri"/>
                <a:cs typeface="Calibri"/>
                <a:sym typeface="Calibri"/>
              </a:rPr>
              <a:t>It was c</a:t>
            </a:r>
            <a:r>
              <a:rPr b="0" i="0" lang="en" sz="1400" u="none" cap="none" strike="noStrike">
                <a:solidFill>
                  <a:schemeClr val="dk1"/>
                </a:solidFill>
                <a:latin typeface="Calibri"/>
                <a:ea typeface="Calibri"/>
                <a:cs typeface="Calibri"/>
                <a:sym typeface="Calibri"/>
              </a:rPr>
              <a:t>oncl</a:t>
            </a:r>
            <a:r>
              <a:rPr lang="en">
                <a:solidFill>
                  <a:schemeClr val="dk1"/>
                </a:solidFill>
                <a:latin typeface="Calibri"/>
                <a:ea typeface="Calibri"/>
                <a:cs typeface="Calibri"/>
                <a:sym typeface="Calibri"/>
              </a:rPr>
              <a:t>uded that tRNA 3 is not an actual tRNA due to its length being 124bp which is 34 base pairs over the typical ‘cut-off” of 90 bp for tRNA. Further, its predicted shape vaguely resembles a tRNA but not significantly enough to confidently override the significance of the length. </a:t>
            </a:r>
            <a:endParaRPr sz="11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4"/>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253" name="Google Shape;253;p24"/>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Unknown function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NCBI: hypothetical protein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a:t>
            </a:r>
            <a:r>
              <a:rPr b="1" lang="en" sz="1200">
                <a:solidFill>
                  <a:schemeClr val="dk1"/>
                </a:solidFill>
                <a:latin typeface="Calibri"/>
                <a:ea typeface="Calibri"/>
                <a:cs typeface="Calibri"/>
                <a:sym typeface="Calibri"/>
              </a:rPr>
              <a:t>Unknown function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0" i="0" sz="1200" u="none" cap="none" strike="noStrike">
              <a:solidFill>
                <a:schemeClr val="dk1"/>
              </a:solidFill>
              <a:latin typeface="Calibri"/>
              <a:ea typeface="Calibri"/>
              <a:cs typeface="Calibri"/>
              <a:sym typeface="Calibri"/>
            </a:endParaRPr>
          </a:p>
        </p:txBody>
      </p:sp>
      <p:sp>
        <p:nvSpPr>
          <p:cNvPr id="254" name="Google Shape;254;p24"/>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there is good genetic potential.</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Reverse</a:t>
            </a:r>
            <a:endParaRPr b="1" sz="1200"/>
          </a:p>
        </p:txBody>
      </p:sp>
      <p:sp>
        <p:nvSpPr>
          <p:cNvPr id="255" name="Google Shape;255;p24"/>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(Start: 3 @4739 has 9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200">
                <a:solidFill>
                  <a:schemeClr val="dk1"/>
                </a:solidFill>
                <a:latin typeface="Calibri"/>
                <a:ea typeface="Calibri"/>
                <a:cs typeface="Calibri"/>
                <a:sym typeface="Calibri"/>
              </a:rPr>
              <a:t>yes</a:t>
            </a:r>
            <a:endParaRPr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-4.069; there are a couple that are higher</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Space: 13, gap:-4</a:t>
            </a:r>
            <a:endParaRPr b="1" sz="1200">
              <a:solidFill>
                <a:schemeClr val="dk1"/>
              </a:solidFill>
              <a:latin typeface="Calibri"/>
              <a:ea typeface="Calibri"/>
              <a:cs typeface="Calibri"/>
              <a:sym typeface="Calibri"/>
            </a:endParaRPr>
          </a:p>
        </p:txBody>
      </p:sp>
      <p:sp>
        <p:nvSpPr>
          <p:cNvPr id="256" name="Google Shape;256;p24"/>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12</a:t>
            </a:r>
            <a:endParaRPr b="1" sz="1100"/>
          </a:p>
        </p:txBody>
      </p:sp>
      <p:sp>
        <p:nvSpPr>
          <p:cNvPr id="257" name="Google Shape;257;p24"/>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4739</a:t>
            </a:r>
            <a:endParaRPr sz="1100"/>
          </a:p>
        </p:txBody>
      </p:sp>
      <p:sp>
        <p:nvSpPr>
          <p:cNvPr id="258" name="Google Shape;258;p24"/>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4497</a:t>
            </a:r>
            <a:endParaRPr sz="1100"/>
          </a:p>
        </p:txBody>
      </p:sp>
      <p:sp>
        <p:nvSpPr>
          <p:cNvPr id="259" name="Google Shape;259;p24"/>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243</a:t>
            </a:r>
            <a:endParaRPr sz="1100"/>
          </a:p>
        </p:txBody>
      </p:sp>
      <p:sp>
        <p:nvSpPr>
          <p:cNvPr id="260" name="Google Shape;260;p24"/>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4739  Glimmer Score: 17.77 </a:t>
            </a:r>
            <a:endParaRPr sz="1100"/>
          </a:p>
        </p:txBody>
      </p:sp>
      <p:sp>
        <p:nvSpPr>
          <p:cNvPr id="261" name="Google Shape;261;p24"/>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4739</a:t>
            </a:r>
            <a:endParaRPr sz="1100"/>
          </a:p>
        </p:txBody>
      </p:sp>
      <p:sp>
        <p:nvSpPr>
          <p:cNvPr id="262" name="Google Shape;262;p24"/>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Brea </a:t>
            </a:r>
            <a:endParaRPr sz="1100"/>
          </a:p>
        </p:txBody>
      </p:sp>
      <p:sp>
        <p:nvSpPr>
          <p:cNvPr id="263" name="Google Shape;263;p24"/>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S</a:t>
            </a:r>
            <a:r>
              <a:rPr lang="en" sz="1500">
                <a:solidFill>
                  <a:schemeClr val="dk1"/>
                </a:solidFill>
                <a:latin typeface="Calibri"/>
                <a:ea typeface="Calibri"/>
                <a:cs typeface="Calibri"/>
                <a:sym typeface="Calibri"/>
              </a:rPr>
              <a:t>cott</a:t>
            </a:r>
            <a:r>
              <a:rPr b="0" i="0" lang="en" sz="1500" u="none" cap="none" strike="noStrike">
                <a:solidFill>
                  <a:schemeClr val="dk1"/>
                </a:solidFill>
                <a:latin typeface="Calibri"/>
                <a:ea typeface="Calibri"/>
                <a:cs typeface="Calibri"/>
                <a:sym typeface="Calibri"/>
              </a:rPr>
              <a:t> </a:t>
            </a:r>
            <a:endParaRPr sz="1100"/>
          </a:p>
        </p:txBody>
      </p:sp>
      <p:sp>
        <p:nvSpPr>
          <p:cNvPr id="264" name="Google Shape;264;p24"/>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265" name="Google Shape;265;p24"/>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b="0" i="0" sz="14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400"/>
              <a:buFont typeface="Arial"/>
              <a:buNone/>
            </a:pPr>
            <a:r>
              <a:t/>
            </a:r>
            <a:endParaRPr>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25"/>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271" name="Google Shape;271;p25"/>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 known function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Phages db: Function unknown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NCBI: 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72" name="Google Shape;272;p25"/>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there is good coding potential.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54000" lvl="0" marL="254000" rtl="0" algn="l">
              <a:lnSpc>
                <a:spcPct val="90000"/>
              </a:lnSpc>
              <a:spcBef>
                <a:spcPts val="800"/>
              </a:spcBef>
              <a:spcAft>
                <a:spcPts val="0"/>
              </a:spcAft>
              <a:buSzPts val="1200"/>
              <a:buChar char="•"/>
            </a:pPr>
            <a:r>
              <a:rPr b="1" lang="en" sz="1200"/>
              <a:t>Reverse</a:t>
            </a:r>
            <a:endParaRPr b="1" sz="1200"/>
          </a:p>
        </p:txBody>
      </p:sp>
      <p:sp>
        <p:nvSpPr>
          <p:cNvPr id="273" name="Google Shape;273;p25"/>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(Start: 7 @4978 has 20 MA's),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2.078, there are not any others that are higher</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Gap:-4, space: 12</a:t>
            </a:r>
            <a:endParaRPr b="1" sz="1200">
              <a:solidFill>
                <a:schemeClr val="dk1"/>
              </a:solidFill>
              <a:latin typeface="Calibri"/>
              <a:ea typeface="Calibri"/>
              <a:cs typeface="Calibri"/>
              <a:sym typeface="Calibri"/>
            </a:endParaRPr>
          </a:p>
        </p:txBody>
      </p:sp>
      <p:sp>
        <p:nvSpPr>
          <p:cNvPr id="274" name="Google Shape;274;p25"/>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13</a:t>
            </a:r>
            <a:endParaRPr b="1" sz="1100"/>
          </a:p>
        </p:txBody>
      </p:sp>
      <p:sp>
        <p:nvSpPr>
          <p:cNvPr id="275" name="Google Shape;275;p25"/>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4978</a:t>
            </a:r>
            <a:endParaRPr sz="1100"/>
          </a:p>
        </p:txBody>
      </p:sp>
      <p:sp>
        <p:nvSpPr>
          <p:cNvPr id="276" name="Google Shape;276;p25"/>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4736</a:t>
            </a:r>
            <a:endParaRPr sz="1100"/>
          </a:p>
        </p:txBody>
      </p:sp>
      <p:sp>
        <p:nvSpPr>
          <p:cNvPr id="277" name="Google Shape;277;p25"/>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243</a:t>
            </a:r>
            <a:endParaRPr sz="1100"/>
          </a:p>
        </p:txBody>
      </p:sp>
      <p:sp>
        <p:nvSpPr>
          <p:cNvPr id="278" name="Google Shape;278;p25"/>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Glimmer Score: </a:t>
            </a:r>
            <a:endParaRPr sz="1100"/>
          </a:p>
        </p:txBody>
      </p:sp>
      <p:sp>
        <p:nvSpPr>
          <p:cNvPr id="279" name="Google Shape;279;p25"/>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a:t>
            </a:r>
            <a:endParaRPr sz="1100"/>
          </a:p>
        </p:txBody>
      </p:sp>
      <p:sp>
        <p:nvSpPr>
          <p:cNvPr id="280" name="Google Shape;280;p25"/>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B</a:t>
            </a:r>
            <a:r>
              <a:rPr lang="en" sz="1500">
                <a:solidFill>
                  <a:schemeClr val="dk1"/>
                </a:solidFill>
                <a:latin typeface="Calibri"/>
                <a:ea typeface="Calibri"/>
                <a:cs typeface="Calibri"/>
                <a:sym typeface="Calibri"/>
              </a:rPr>
              <a:t>rea</a:t>
            </a:r>
            <a:r>
              <a:rPr b="0" i="0" lang="en" sz="1500" u="none" cap="none" strike="noStrike">
                <a:solidFill>
                  <a:schemeClr val="dk1"/>
                </a:solidFill>
                <a:latin typeface="Calibri"/>
                <a:ea typeface="Calibri"/>
                <a:cs typeface="Calibri"/>
                <a:sym typeface="Calibri"/>
              </a:rPr>
              <a:t> </a:t>
            </a:r>
            <a:endParaRPr sz="1100"/>
          </a:p>
        </p:txBody>
      </p:sp>
      <p:sp>
        <p:nvSpPr>
          <p:cNvPr id="281" name="Google Shape;281;p25"/>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Rylee </a:t>
            </a:r>
            <a:endParaRPr sz="1100"/>
          </a:p>
        </p:txBody>
      </p:sp>
      <p:sp>
        <p:nvSpPr>
          <p:cNvPr id="282" name="Google Shape;282;p25"/>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283" name="Google Shape;283;p25"/>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26"/>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289" name="Google Shape;289;p26"/>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Unknown function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NCBI: Winged helix turn helix</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Pro</a:t>
            </a:r>
            <a:r>
              <a:rPr b="1" lang="en" sz="1200">
                <a:solidFill>
                  <a:schemeClr val="dk1"/>
                </a:solidFill>
                <a:latin typeface="Calibri"/>
                <a:ea typeface="Calibri"/>
                <a:cs typeface="Calibri"/>
                <a:sym typeface="Calibri"/>
              </a:rPr>
              <a:t>tein primosome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90" name="Google Shape;290;p26"/>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there is good coding potential.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54000" lvl="0" marL="254000" rtl="0" algn="l">
              <a:lnSpc>
                <a:spcPct val="90000"/>
              </a:lnSpc>
              <a:spcBef>
                <a:spcPts val="800"/>
              </a:spcBef>
              <a:spcAft>
                <a:spcPts val="0"/>
              </a:spcAft>
              <a:buSzPts val="1200"/>
              <a:buChar char="•"/>
            </a:pPr>
            <a:r>
              <a:rPr b="1" lang="en" sz="1200"/>
              <a:t>Reverse</a:t>
            </a:r>
            <a:endParaRPr b="1" sz="1200"/>
          </a:p>
        </p:txBody>
      </p:sp>
      <p:sp>
        <p:nvSpPr>
          <p:cNvPr id="291" name="Google Shape;291;p26"/>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(Start: 2 @5331 has 30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They do agree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Yes</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1.745 yes there are three that are higher</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-8 Space: 11</a:t>
            </a:r>
            <a:endParaRPr b="1" sz="1200">
              <a:solidFill>
                <a:schemeClr val="dk1"/>
              </a:solidFill>
              <a:latin typeface="Calibri"/>
              <a:ea typeface="Calibri"/>
              <a:cs typeface="Calibri"/>
              <a:sym typeface="Calibri"/>
            </a:endParaRPr>
          </a:p>
        </p:txBody>
      </p:sp>
      <p:sp>
        <p:nvSpPr>
          <p:cNvPr id="292" name="Google Shape;292;p26"/>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14</a:t>
            </a:r>
            <a:r>
              <a:rPr b="1" lang="en" sz="1500">
                <a:solidFill>
                  <a:schemeClr val="dk1"/>
                </a:solidFill>
                <a:latin typeface="Calibri"/>
                <a:ea typeface="Calibri"/>
                <a:cs typeface="Calibri"/>
                <a:sym typeface="Calibri"/>
              </a:rPr>
              <a:t>	</a:t>
            </a:r>
            <a:endParaRPr b="1" sz="1100"/>
          </a:p>
        </p:txBody>
      </p:sp>
      <p:sp>
        <p:nvSpPr>
          <p:cNvPr id="293" name="Google Shape;293;p26"/>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5331</a:t>
            </a:r>
            <a:endParaRPr sz="1100"/>
          </a:p>
        </p:txBody>
      </p:sp>
      <p:sp>
        <p:nvSpPr>
          <p:cNvPr id="294" name="Google Shape;294;p26"/>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4975</a:t>
            </a:r>
            <a:endParaRPr sz="1100"/>
          </a:p>
        </p:txBody>
      </p:sp>
      <p:sp>
        <p:nvSpPr>
          <p:cNvPr id="295" name="Google Shape;295;p26"/>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357</a:t>
            </a:r>
            <a:endParaRPr sz="1100"/>
          </a:p>
        </p:txBody>
      </p:sp>
      <p:sp>
        <p:nvSpPr>
          <p:cNvPr id="296" name="Google Shape;296;p26"/>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lang="en" sz="1500">
                <a:solidFill>
                  <a:schemeClr val="dk1"/>
                </a:solidFill>
                <a:latin typeface="Calibri"/>
                <a:ea typeface="Calibri"/>
                <a:cs typeface="Calibri"/>
                <a:sym typeface="Calibri"/>
              </a:rPr>
              <a:t>5331</a:t>
            </a:r>
            <a:r>
              <a:rPr b="0" i="0" lang="en" sz="1500" u="none" cap="none" strike="noStrike">
                <a:solidFill>
                  <a:schemeClr val="dk1"/>
                </a:solidFill>
                <a:latin typeface="Calibri"/>
                <a:ea typeface="Calibri"/>
                <a:cs typeface="Calibri"/>
                <a:sym typeface="Calibri"/>
              </a:rPr>
              <a:t> Glimmer Score: 6.4 </a:t>
            </a:r>
            <a:endParaRPr sz="1100"/>
          </a:p>
        </p:txBody>
      </p:sp>
      <p:sp>
        <p:nvSpPr>
          <p:cNvPr id="297" name="Google Shape;297;p26"/>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5331</a:t>
            </a:r>
            <a:endParaRPr sz="1100"/>
          </a:p>
        </p:txBody>
      </p:sp>
      <p:sp>
        <p:nvSpPr>
          <p:cNvPr id="298" name="Google Shape;298;p26"/>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B</a:t>
            </a:r>
            <a:r>
              <a:rPr lang="en" sz="1500">
                <a:solidFill>
                  <a:schemeClr val="dk1"/>
                </a:solidFill>
                <a:latin typeface="Calibri"/>
                <a:ea typeface="Calibri"/>
                <a:cs typeface="Calibri"/>
                <a:sym typeface="Calibri"/>
              </a:rPr>
              <a:t>rea</a:t>
            </a:r>
            <a:r>
              <a:rPr b="0" i="0" lang="en" sz="1500" u="none" cap="none" strike="noStrike">
                <a:solidFill>
                  <a:schemeClr val="dk1"/>
                </a:solidFill>
                <a:latin typeface="Calibri"/>
                <a:ea typeface="Calibri"/>
                <a:cs typeface="Calibri"/>
                <a:sym typeface="Calibri"/>
              </a:rPr>
              <a:t> </a:t>
            </a:r>
            <a:endParaRPr sz="1100"/>
          </a:p>
        </p:txBody>
      </p:sp>
      <p:sp>
        <p:nvSpPr>
          <p:cNvPr id="299" name="Google Shape;299;p26"/>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Paige </a:t>
            </a:r>
            <a:endParaRPr sz="1100"/>
          </a:p>
        </p:txBody>
      </p:sp>
      <p:sp>
        <p:nvSpPr>
          <p:cNvPr id="300" name="Google Shape;300;p26"/>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301" name="Google Shape;301;p26"/>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b="0" i="0" sz="1400" u="none" cap="none" strike="noStrike">
              <a:solidFill>
                <a:schemeClr val="dk1"/>
              </a:solidFill>
              <a:latin typeface="Calibri"/>
              <a:ea typeface="Calibri"/>
              <a:cs typeface="Calibri"/>
              <a:sym typeface="Calibri"/>
            </a:endParaRPr>
          </a:p>
          <a:p>
            <a:pPr indent="0" lvl="0" marL="0" rtl="0" algn="l">
              <a:lnSpc>
                <a:spcPct val="90000"/>
              </a:lnSpc>
              <a:spcBef>
                <a:spcPts val="0"/>
              </a:spcBef>
              <a:spcAft>
                <a:spcPts val="0"/>
              </a:spcAft>
              <a:buClr>
                <a:schemeClr val="dk1"/>
              </a:buClr>
              <a:buSzPts val="1400"/>
              <a:buFont typeface="Arial"/>
              <a:buNone/>
            </a:pPr>
            <a:r>
              <a:rPr lang="en">
                <a:solidFill>
                  <a:schemeClr val="dk1"/>
                </a:solidFill>
                <a:latin typeface="Calibri"/>
                <a:ea typeface="Calibri"/>
                <a:cs typeface="Calibri"/>
                <a:sym typeface="Calibri"/>
              </a:rPr>
              <a:t>From paige: Nothing selected in Pecaan. Pham function seems to be helix-turn-helix. Everything else looks good.</a:t>
            </a:r>
            <a:endParaRPr>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27"/>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307" name="Google Shape;307;p27"/>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a:t>
            </a:r>
            <a:r>
              <a:rPr b="1" lang="en" sz="1200">
                <a:solidFill>
                  <a:schemeClr val="dk1"/>
                </a:solidFill>
                <a:latin typeface="Calibri"/>
                <a:ea typeface="Calibri"/>
                <a:cs typeface="Calibri"/>
                <a:sym typeface="Calibri"/>
              </a:rPr>
              <a:t>function unknown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Phages DB: Helix turn helix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NCBI: helix turn helix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Hel</a:t>
            </a:r>
            <a:r>
              <a:rPr b="1" lang="en" sz="1200">
                <a:solidFill>
                  <a:schemeClr val="dk1"/>
                </a:solidFill>
                <a:latin typeface="Calibri"/>
                <a:ea typeface="Calibri"/>
                <a:cs typeface="Calibri"/>
                <a:sym typeface="Calibri"/>
              </a:rPr>
              <a:t>ix turn helix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308" name="Google Shape;308;p27"/>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There is coding potential.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54000" lvl="0" marL="254000" rtl="0" algn="l">
              <a:lnSpc>
                <a:spcPct val="90000"/>
              </a:lnSpc>
              <a:spcBef>
                <a:spcPts val="800"/>
              </a:spcBef>
              <a:spcAft>
                <a:spcPts val="0"/>
              </a:spcAft>
              <a:buSzPts val="1200"/>
              <a:buChar char="•"/>
            </a:pPr>
            <a:r>
              <a:rPr b="1" lang="en" sz="1200"/>
              <a:t>Reverse</a:t>
            </a:r>
            <a:endParaRPr b="1" sz="1200"/>
          </a:p>
        </p:txBody>
      </p:sp>
      <p:sp>
        <p:nvSpPr>
          <p:cNvPr id="309" name="Google Shape;309;p27"/>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Start: 51 @5539 has 24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They don’t agree</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0.831, there are however they all have very big gaps 118+</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61 Spacer: 11</a:t>
            </a:r>
            <a:endParaRPr b="1" sz="1200">
              <a:solidFill>
                <a:schemeClr val="dk1"/>
              </a:solidFill>
              <a:latin typeface="Calibri"/>
              <a:ea typeface="Calibri"/>
              <a:cs typeface="Calibri"/>
              <a:sym typeface="Calibri"/>
            </a:endParaRPr>
          </a:p>
        </p:txBody>
      </p:sp>
      <p:sp>
        <p:nvSpPr>
          <p:cNvPr id="310" name="Google Shape;310;p27"/>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15</a:t>
            </a:r>
            <a:r>
              <a:rPr b="1" lang="en" sz="1500">
                <a:solidFill>
                  <a:schemeClr val="dk1"/>
                </a:solidFill>
                <a:latin typeface="Calibri"/>
                <a:ea typeface="Calibri"/>
                <a:cs typeface="Calibri"/>
                <a:sym typeface="Calibri"/>
              </a:rPr>
              <a:t>	</a:t>
            </a:r>
            <a:endParaRPr b="1" sz="1100"/>
          </a:p>
        </p:txBody>
      </p:sp>
      <p:sp>
        <p:nvSpPr>
          <p:cNvPr id="311" name="Google Shape;311;p27"/>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5539</a:t>
            </a:r>
            <a:endParaRPr sz="1100"/>
          </a:p>
        </p:txBody>
      </p:sp>
      <p:sp>
        <p:nvSpPr>
          <p:cNvPr id="312" name="Google Shape;312;p27"/>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5324</a:t>
            </a:r>
            <a:endParaRPr sz="1100"/>
          </a:p>
        </p:txBody>
      </p:sp>
      <p:sp>
        <p:nvSpPr>
          <p:cNvPr id="313" name="Google Shape;313;p27"/>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216</a:t>
            </a:r>
            <a:endParaRPr sz="1100"/>
          </a:p>
        </p:txBody>
      </p:sp>
      <p:sp>
        <p:nvSpPr>
          <p:cNvPr id="314" name="Google Shape;314;p27"/>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5539 Glimmer Score: 6.64 </a:t>
            </a:r>
            <a:endParaRPr sz="1100"/>
          </a:p>
        </p:txBody>
      </p:sp>
      <p:sp>
        <p:nvSpPr>
          <p:cNvPr id="315" name="Google Shape;315;p27"/>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5482</a:t>
            </a:r>
            <a:endParaRPr sz="1100"/>
          </a:p>
        </p:txBody>
      </p:sp>
      <p:sp>
        <p:nvSpPr>
          <p:cNvPr id="316" name="Google Shape;316;p27"/>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Brea  </a:t>
            </a:r>
            <a:endParaRPr sz="1100"/>
          </a:p>
        </p:txBody>
      </p:sp>
      <p:sp>
        <p:nvSpPr>
          <p:cNvPr id="317" name="Google Shape;317;p27"/>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Scott </a:t>
            </a:r>
            <a:endParaRPr sz="1100"/>
          </a:p>
        </p:txBody>
      </p:sp>
      <p:sp>
        <p:nvSpPr>
          <p:cNvPr id="318" name="Google Shape;318;p27"/>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319" name="Google Shape;319;p27"/>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28"/>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16 Annotation</a:t>
            </a:r>
            <a:endParaRPr sz="2900"/>
          </a:p>
        </p:txBody>
      </p:sp>
      <p:sp>
        <p:nvSpPr>
          <p:cNvPr id="325" name="Google Shape;325;p28"/>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ribbon-helix-helix DNA binding domain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lang="en" sz="1200">
                <a:solidFill>
                  <a:schemeClr val="dk1"/>
                </a:solidFill>
                <a:latin typeface="Calibri"/>
                <a:ea typeface="Calibri"/>
                <a:cs typeface="Calibri"/>
                <a:sym typeface="Calibri"/>
              </a:rPr>
              <a:t>ribbon-helix-helix DNA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lang="en" sz="1200">
                <a:solidFill>
                  <a:schemeClr val="dk1"/>
                </a:solidFill>
                <a:latin typeface="Calibri"/>
                <a:ea typeface="Calibri"/>
                <a:cs typeface="Calibri"/>
                <a:sym typeface="Calibri"/>
              </a:rPr>
              <a:t>ribbon-helix-helix DNA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lang="en" sz="1200">
                <a:solidFill>
                  <a:schemeClr val="dk1"/>
                </a:solidFill>
                <a:latin typeface="Calibri"/>
                <a:ea typeface="Calibri"/>
                <a:cs typeface="Calibri"/>
                <a:sym typeface="Calibri"/>
              </a:rPr>
              <a:t>ribbon-helix-helix DNA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326" name="Google Shape;326;p28"/>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a:t>
            </a:r>
            <a:endParaRPr b="1" sz="1200"/>
          </a:p>
          <a:p>
            <a:pPr indent="-254000" lvl="0" marL="254000" rtl="0" algn="l">
              <a:lnSpc>
                <a:spcPct val="90000"/>
              </a:lnSpc>
              <a:spcBef>
                <a:spcPts val="800"/>
              </a:spcBef>
              <a:spcAft>
                <a:spcPts val="0"/>
              </a:spcAft>
              <a:buSzPts val="1200"/>
              <a:buChar char="•"/>
            </a:pPr>
            <a:r>
              <a:rPr lang="en" sz="1200"/>
              <a:t>Direction: </a:t>
            </a:r>
            <a:r>
              <a:rPr b="1" lang="en" sz="1200"/>
              <a:t>Fwd</a:t>
            </a:r>
            <a:endParaRPr b="1" sz="1200"/>
          </a:p>
        </p:txBody>
      </p:sp>
      <p:sp>
        <p:nvSpPr>
          <p:cNvPr id="327" name="Google Shape;327;p28"/>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23 MAs, 7 alts (1 for 5625, 6 for 5645)</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 (Hyperion, Squash)</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lang="en" sz="1200">
                <a:solidFill>
                  <a:schemeClr val="dk1"/>
                </a:solidFill>
                <a:latin typeface="Calibri"/>
                <a:ea typeface="Calibri"/>
                <a:cs typeface="Calibri"/>
                <a:sym typeface="Calibri"/>
              </a:rPr>
              <a:t>-3.967</a:t>
            </a:r>
            <a:r>
              <a:rPr b="1" i="0" lang="en" sz="1200" u="none" cap="none" strike="noStrike">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61 bp gap; spacer: 17</a:t>
            </a:r>
            <a:endParaRPr b="0" i="0" sz="1329" u="none" cap="none" strike="noStrike">
              <a:solidFill>
                <a:schemeClr val="dk1"/>
              </a:solidFill>
              <a:latin typeface="Calibri"/>
              <a:ea typeface="Calibri"/>
              <a:cs typeface="Calibri"/>
              <a:sym typeface="Calibri"/>
            </a:endParaRPr>
          </a:p>
        </p:txBody>
      </p:sp>
      <p:sp>
        <p:nvSpPr>
          <p:cNvPr id="328" name="Google Shape;328;p28"/>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r>
              <a:rPr lang="en" sz="1500">
                <a:solidFill>
                  <a:schemeClr val="dk1"/>
                </a:solidFill>
                <a:latin typeface="Calibri"/>
                <a:ea typeface="Calibri"/>
                <a:cs typeface="Calibri"/>
                <a:sym typeface="Calibri"/>
              </a:rPr>
              <a:t>: </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16</a:t>
            </a:r>
            <a:endParaRPr b="1" sz="1500">
              <a:solidFill>
                <a:schemeClr val="dk1"/>
              </a:solidFill>
              <a:latin typeface="Calibri"/>
              <a:ea typeface="Calibri"/>
              <a:cs typeface="Calibri"/>
              <a:sym typeface="Calibri"/>
            </a:endParaRPr>
          </a:p>
        </p:txBody>
      </p:sp>
      <p:sp>
        <p:nvSpPr>
          <p:cNvPr id="329" name="Google Shape;329;p28"/>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r>
              <a:rPr lang="en" sz="1500">
                <a:solidFill>
                  <a:schemeClr val="dk1"/>
                </a:solidFill>
                <a:latin typeface="Calibri"/>
                <a:ea typeface="Calibri"/>
                <a:cs typeface="Calibri"/>
                <a:sym typeface="Calibri"/>
              </a:rPr>
              <a:t>: </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5601</a:t>
            </a:r>
            <a:endParaRPr b="1"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t/>
            </a:r>
            <a:endParaRPr sz="1500">
              <a:solidFill>
                <a:schemeClr val="dk1"/>
              </a:solidFill>
              <a:latin typeface="Calibri"/>
              <a:ea typeface="Calibri"/>
              <a:cs typeface="Calibri"/>
              <a:sym typeface="Calibri"/>
            </a:endParaRPr>
          </a:p>
        </p:txBody>
      </p:sp>
      <p:sp>
        <p:nvSpPr>
          <p:cNvPr id="330" name="Google Shape;330;p28"/>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r>
              <a:rPr lang="en" sz="1500">
                <a:solidFill>
                  <a:schemeClr val="dk1"/>
                </a:solidFill>
                <a:latin typeface="Calibri"/>
                <a:ea typeface="Calibri"/>
                <a:cs typeface="Calibri"/>
                <a:sym typeface="Calibri"/>
              </a:rPr>
              <a:t>: </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5756</a:t>
            </a:r>
            <a:endParaRPr b="1" sz="1500">
              <a:solidFill>
                <a:schemeClr val="dk1"/>
              </a:solidFill>
              <a:latin typeface="Calibri"/>
              <a:ea typeface="Calibri"/>
              <a:cs typeface="Calibri"/>
              <a:sym typeface="Calibri"/>
            </a:endParaRPr>
          </a:p>
        </p:txBody>
      </p:sp>
      <p:sp>
        <p:nvSpPr>
          <p:cNvPr id="331" name="Google Shape;331;p28"/>
          <p:cNvSpPr txBox="1"/>
          <p:nvPr/>
        </p:nvSpPr>
        <p:spPr>
          <a:xfrm>
            <a:off x="4360915" y="64712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r>
              <a:rPr lang="en" sz="1500">
                <a:solidFill>
                  <a:schemeClr val="dk1"/>
                </a:solidFill>
                <a:latin typeface="Calibri"/>
                <a:ea typeface="Calibri"/>
                <a:cs typeface="Calibri"/>
                <a:sym typeface="Calibri"/>
              </a:rPr>
              <a:t>: </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156</a:t>
            </a:r>
            <a:endParaRPr b="1" sz="1500">
              <a:solidFill>
                <a:schemeClr val="dk1"/>
              </a:solidFill>
              <a:latin typeface="Calibri"/>
              <a:ea typeface="Calibri"/>
              <a:cs typeface="Calibri"/>
              <a:sym typeface="Calibri"/>
            </a:endParaRPr>
          </a:p>
        </p:txBody>
      </p:sp>
      <p:sp>
        <p:nvSpPr>
          <p:cNvPr id="332" name="Google Shape;332;p28"/>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56</a:t>
            </a:r>
            <a:r>
              <a:rPr b="1" lang="en" sz="1500">
                <a:solidFill>
                  <a:schemeClr val="dk1"/>
                </a:solidFill>
                <a:latin typeface="Calibri"/>
                <a:ea typeface="Calibri"/>
                <a:cs typeface="Calibri"/>
                <a:sym typeface="Calibri"/>
              </a:rPr>
              <a:t>25</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13.39</a:t>
            </a:r>
            <a:endParaRPr b="1" sz="1100">
              <a:latin typeface="Calibri"/>
              <a:ea typeface="Calibri"/>
              <a:cs typeface="Calibri"/>
              <a:sym typeface="Calibri"/>
            </a:endParaRPr>
          </a:p>
        </p:txBody>
      </p:sp>
      <p:sp>
        <p:nvSpPr>
          <p:cNvPr id="333" name="Google Shape;333;p28"/>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5601</a:t>
            </a:r>
            <a:endParaRPr b="1" sz="1100">
              <a:latin typeface="Calibri"/>
              <a:ea typeface="Calibri"/>
              <a:cs typeface="Calibri"/>
              <a:sym typeface="Calibri"/>
            </a:endParaRPr>
          </a:p>
        </p:txBody>
      </p:sp>
      <p:sp>
        <p:nvSpPr>
          <p:cNvPr id="334" name="Google Shape;334;p28"/>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endParaRPr b="1" sz="1500">
              <a:solidFill>
                <a:schemeClr val="dk1"/>
              </a:solidFill>
              <a:latin typeface="Calibri"/>
              <a:ea typeface="Calibri"/>
              <a:cs typeface="Calibri"/>
              <a:sym typeface="Calibri"/>
            </a:endParaRPr>
          </a:p>
        </p:txBody>
      </p:sp>
      <p:sp>
        <p:nvSpPr>
          <p:cNvPr id="335" name="Google Shape;335;p28"/>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r>
              <a:rPr b="0" i="0" lang="en" sz="1500" u="none" cap="none" strike="noStrike">
                <a:solidFill>
                  <a:schemeClr val="dk1"/>
                </a:solidFill>
                <a:latin typeface="Calibri"/>
                <a:ea typeface="Calibri"/>
                <a:cs typeface="Calibri"/>
                <a:sym typeface="Calibri"/>
              </a:rPr>
              <a:t> </a:t>
            </a:r>
            <a:endParaRPr sz="1100"/>
          </a:p>
        </p:txBody>
      </p:sp>
      <p:sp>
        <p:nvSpPr>
          <p:cNvPr id="336" name="Google Shape;336;p28"/>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337" name="Google Shape;337;p28"/>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29"/>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17 Annotation</a:t>
            </a:r>
            <a:endParaRPr sz="2900"/>
          </a:p>
        </p:txBody>
      </p:sp>
      <p:sp>
        <p:nvSpPr>
          <p:cNvPr id="343" name="Google Shape;343;p29"/>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lang="en" sz="1200">
                <a:solidFill>
                  <a:schemeClr val="dk1"/>
                </a:solidFill>
                <a:latin typeface="Calibri"/>
                <a:ea typeface="Calibri"/>
                <a:cs typeface="Calibri"/>
                <a:sym typeface="Calibri"/>
              </a:rPr>
              <a:t>helix-turn-helix DNA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lang="en" sz="1200">
                <a:solidFill>
                  <a:schemeClr val="dk1"/>
                </a:solidFill>
                <a:latin typeface="Calibri"/>
                <a:ea typeface="Calibri"/>
                <a:cs typeface="Calibri"/>
                <a:sym typeface="Calibri"/>
              </a:rPr>
              <a:t>helix-turn-helix DNA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344" name="Google Shape;344;p29"/>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a:t>
            </a:r>
            <a:endParaRPr b="1" sz="1200"/>
          </a:p>
          <a:p>
            <a:pPr indent="-254000" lvl="0" marL="254000" rtl="0" algn="l">
              <a:lnSpc>
                <a:spcPct val="90000"/>
              </a:lnSpc>
              <a:spcBef>
                <a:spcPts val="800"/>
              </a:spcBef>
              <a:spcAft>
                <a:spcPts val="0"/>
              </a:spcAft>
              <a:buSzPts val="1200"/>
              <a:buChar char="•"/>
            </a:pPr>
            <a:r>
              <a:rPr lang="en" sz="1200"/>
              <a:t>Direction: </a:t>
            </a:r>
            <a:r>
              <a:rPr b="1" lang="en" sz="1200"/>
              <a:t>Fwd</a:t>
            </a:r>
            <a:endParaRPr b="1" sz="1200"/>
          </a:p>
        </p:txBody>
      </p:sp>
      <p:sp>
        <p:nvSpPr>
          <p:cNvPr id="345" name="Google Shape;345;p29"/>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19 MAs (100% of those that have it); no alts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a:t>
            </a:r>
            <a:r>
              <a:rPr b="1" lang="en" sz="1200">
                <a:solidFill>
                  <a:schemeClr val="dk1"/>
                </a:solidFill>
                <a:latin typeface="Calibri"/>
                <a:ea typeface="Calibri"/>
                <a:cs typeface="Calibri"/>
                <a:sym typeface="Calibri"/>
              </a:rPr>
              <a:t>;</a:t>
            </a:r>
            <a:r>
              <a:rPr b="1" i="0" lang="en" sz="1200" u="none" cap="none" strike="noStrike">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 Namago, AluminumJesus (94.4%)</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lang="en" sz="1200">
                <a:solidFill>
                  <a:schemeClr val="dk1"/>
                </a:solidFill>
                <a:latin typeface="Calibri"/>
                <a:ea typeface="Calibri"/>
                <a:cs typeface="Calibri"/>
                <a:sym typeface="Calibri"/>
              </a:rPr>
              <a:t>2.578;</a:t>
            </a:r>
            <a:r>
              <a:rPr b="1" i="0" lang="en" sz="1200" u="none" cap="none" strike="noStrike">
                <a:solidFill>
                  <a:schemeClr val="dk1"/>
                </a:solidFill>
                <a:latin typeface="Calibri"/>
                <a:ea typeface="Calibri"/>
                <a:cs typeface="Calibri"/>
                <a:sym typeface="Calibri"/>
              </a:rPr>
              <a:t> Y</a:t>
            </a:r>
            <a:r>
              <a:rPr b="1" lang="en" sz="1200">
                <a:solidFill>
                  <a:schemeClr val="dk1"/>
                </a:solidFill>
                <a:latin typeface="Calibri"/>
                <a:ea typeface="Calibri"/>
                <a:cs typeface="Calibri"/>
                <a:sym typeface="Calibri"/>
              </a:rPr>
              <a:t>, but the other makes the length less than 120 bp</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4 bp overlap; spacer: 12</a:t>
            </a:r>
            <a:endParaRPr b="0" i="0" sz="1329" u="none" cap="none" strike="noStrike">
              <a:solidFill>
                <a:schemeClr val="dk1"/>
              </a:solidFill>
              <a:latin typeface="Calibri"/>
              <a:ea typeface="Calibri"/>
              <a:cs typeface="Calibri"/>
              <a:sym typeface="Calibri"/>
            </a:endParaRPr>
          </a:p>
        </p:txBody>
      </p:sp>
      <p:sp>
        <p:nvSpPr>
          <p:cNvPr id="346" name="Google Shape;346;p29"/>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0"/>
              </a:spcBef>
              <a:spcAft>
                <a:spcPts val="0"/>
              </a:spcAft>
              <a:buClr>
                <a:schemeClr val="dk1"/>
              </a:buClr>
              <a:buSzPts val="1500"/>
              <a:buFont typeface="Arial"/>
              <a:buNone/>
            </a:pPr>
            <a:r>
              <a:rPr b="1" lang="en" sz="1500">
                <a:latin typeface="Calibri"/>
                <a:ea typeface="Calibri"/>
                <a:cs typeface="Calibri"/>
                <a:sym typeface="Calibri"/>
              </a:rPr>
              <a:t>17</a:t>
            </a:r>
            <a:endParaRPr b="1" sz="1500">
              <a:latin typeface="Calibri"/>
              <a:ea typeface="Calibri"/>
              <a:cs typeface="Calibri"/>
              <a:sym typeface="Calibri"/>
            </a:endParaRPr>
          </a:p>
        </p:txBody>
      </p:sp>
      <p:sp>
        <p:nvSpPr>
          <p:cNvPr id="347" name="Google Shape;347;p29"/>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5753</a:t>
            </a:r>
            <a:endParaRPr b="1" sz="1500">
              <a:solidFill>
                <a:schemeClr val="dk1"/>
              </a:solidFill>
              <a:latin typeface="Calibri"/>
              <a:ea typeface="Calibri"/>
              <a:cs typeface="Calibri"/>
              <a:sym typeface="Calibri"/>
            </a:endParaRPr>
          </a:p>
        </p:txBody>
      </p:sp>
      <p:sp>
        <p:nvSpPr>
          <p:cNvPr id="348" name="Google Shape;348;p29"/>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6511</a:t>
            </a:r>
            <a:endParaRPr b="1" sz="1500">
              <a:solidFill>
                <a:schemeClr val="dk1"/>
              </a:solidFill>
              <a:latin typeface="Calibri"/>
              <a:ea typeface="Calibri"/>
              <a:cs typeface="Calibri"/>
              <a:sym typeface="Calibri"/>
            </a:endParaRPr>
          </a:p>
        </p:txBody>
      </p:sp>
      <p:sp>
        <p:nvSpPr>
          <p:cNvPr id="349" name="Google Shape;349;p29"/>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759</a:t>
            </a:r>
            <a:endParaRPr b="1" sz="1500">
              <a:solidFill>
                <a:schemeClr val="dk1"/>
              </a:solidFill>
              <a:latin typeface="Calibri"/>
              <a:ea typeface="Calibri"/>
              <a:cs typeface="Calibri"/>
              <a:sym typeface="Calibri"/>
            </a:endParaRPr>
          </a:p>
        </p:txBody>
      </p:sp>
      <p:sp>
        <p:nvSpPr>
          <p:cNvPr id="350" name="Google Shape;350;p29"/>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5753</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13.08</a:t>
            </a:r>
            <a:endParaRPr b="1" sz="1100">
              <a:latin typeface="Calibri"/>
              <a:ea typeface="Calibri"/>
              <a:cs typeface="Calibri"/>
              <a:sym typeface="Calibri"/>
            </a:endParaRPr>
          </a:p>
        </p:txBody>
      </p:sp>
      <p:sp>
        <p:nvSpPr>
          <p:cNvPr id="351" name="Google Shape;351;p29"/>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5753</a:t>
            </a:r>
            <a:endParaRPr b="1" sz="1100">
              <a:latin typeface="Calibri"/>
              <a:ea typeface="Calibri"/>
              <a:cs typeface="Calibri"/>
              <a:sym typeface="Calibri"/>
            </a:endParaRPr>
          </a:p>
        </p:txBody>
      </p:sp>
      <p:sp>
        <p:nvSpPr>
          <p:cNvPr id="352" name="Google Shape;352;p29"/>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r>
              <a:rPr b="0" i="0" lang="en" sz="1500" u="none" cap="none" strike="noStrike">
                <a:solidFill>
                  <a:schemeClr val="dk1"/>
                </a:solidFill>
                <a:latin typeface="Calibri"/>
                <a:ea typeface="Calibri"/>
                <a:cs typeface="Calibri"/>
                <a:sym typeface="Calibri"/>
              </a:rPr>
              <a:t> </a:t>
            </a:r>
            <a:endParaRPr sz="1100"/>
          </a:p>
        </p:txBody>
      </p:sp>
      <p:sp>
        <p:nvSpPr>
          <p:cNvPr id="353" name="Google Shape;353;p29"/>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354" name="Google Shape;354;p29"/>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355" name="Google Shape;355;p29"/>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30"/>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18 Annotation</a:t>
            </a:r>
            <a:endParaRPr sz="2900"/>
          </a:p>
        </p:txBody>
      </p:sp>
      <p:sp>
        <p:nvSpPr>
          <p:cNvPr id="361" name="Google Shape;361;p30"/>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362" name="Google Shape;362;p30"/>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No, coding potential is very low. There is a little coding potential on other reading frames that overlap with </a:t>
            </a:r>
            <a:r>
              <a:rPr b="1" lang="en" sz="1200"/>
              <a:t>adjacent</a:t>
            </a:r>
            <a:r>
              <a:rPr b="1" lang="en" sz="1200"/>
              <a:t> genes. It does fill a gap.</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a:t>
            </a:r>
            <a:endParaRPr b="1" sz="1200"/>
          </a:p>
          <a:p>
            <a:pPr indent="-254000" lvl="0" marL="254000" rtl="0" algn="l">
              <a:lnSpc>
                <a:spcPct val="90000"/>
              </a:lnSpc>
              <a:spcBef>
                <a:spcPts val="800"/>
              </a:spcBef>
              <a:spcAft>
                <a:spcPts val="0"/>
              </a:spcAft>
              <a:buSzPts val="1200"/>
              <a:buChar char="•"/>
            </a:pPr>
            <a:r>
              <a:rPr lang="en" sz="1200"/>
              <a:t>Direction: </a:t>
            </a:r>
            <a:r>
              <a:rPr b="1" lang="en" sz="1200"/>
              <a:t>Fwd</a:t>
            </a:r>
            <a:endParaRPr b="1" sz="1200"/>
          </a:p>
        </p:txBody>
      </p:sp>
      <p:sp>
        <p:nvSpPr>
          <p:cNvPr id="363" name="Google Shape;363;p30"/>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17 MAs, no alts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Of what little there is</a:t>
            </a:r>
            <a:r>
              <a:rPr b="1" i="0" lang="en" sz="1200" u="none" cap="none" strike="noStrike">
                <a:solidFill>
                  <a:schemeClr val="dk1"/>
                </a:solidFill>
                <a:latin typeface="Calibri"/>
                <a:ea typeface="Calibri"/>
                <a:cs typeface="Calibri"/>
                <a:sym typeface="Calibri"/>
              </a:rPr>
              <a:t>, Yes;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 Hyperion, Mashley, Jehoshaphat (98.1%)</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lang="en" sz="1200">
                <a:solidFill>
                  <a:schemeClr val="dk1"/>
                </a:solidFill>
                <a:latin typeface="Calibri"/>
                <a:ea typeface="Calibri"/>
                <a:cs typeface="Calibri"/>
                <a:sym typeface="Calibri"/>
              </a:rPr>
              <a:t>-2.071;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Gap: 1; Spacing: 1</a:t>
            </a:r>
            <a:endParaRPr b="0" i="0" sz="1329" u="none" cap="none" strike="noStrike">
              <a:solidFill>
                <a:schemeClr val="dk1"/>
              </a:solidFill>
              <a:latin typeface="Calibri"/>
              <a:ea typeface="Calibri"/>
              <a:cs typeface="Calibri"/>
              <a:sym typeface="Calibri"/>
            </a:endParaRPr>
          </a:p>
        </p:txBody>
      </p:sp>
      <p:sp>
        <p:nvSpPr>
          <p:cNvPr id="364" name="Google Shape;364;p30"/>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18</a:t>
            </a:r>
            <a:endParaRPr b="1" sz="1500">
              <a:solidFill>
                <a:schemeClr val="dk1"/>
              </a:solidFill>
              <a:latin typeface="Calibri"/>
              <a:ea typeface="Calibri"/>
              <a:cs typeface="Calibri"/>
              <a:sym typeface="Calibri"/>
            </a:endParaRPr>
          </a:p>
        </p:txBody>
      </p:sp>
      <p:sp>
        <p:nvSpPr>
          <p:cNvPr id="365" name="Google Shape;365;p30"/>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6513</a:t>
            </a:r>
            <a:endParaRPr b="1" sz="1500">
              <a:solidFill>
                <a:schemeClr val="dk1"/>
              </a:solidFill>
              <a:latin typeface="Calibri"/>
              <a:ea typeface="Calibri"/>
              <a:cs typeface="Calibri"/>
              <a:sym typeface="Calibri"/>
            </a:endParaRPr>
          </a:p>
        </p:txBody>
      </p:sp>
      <p:sp>
        <p:nvSpPr>
          <p:cNvPr id="366" name="Google Shape;366;p30"/>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6674</a:t>
            </a:r>
            <a:endParaRPr b="1" sz="1500">
              <a:solidFill>
                <a:schemeClr val="dk1"/>
              </a:solidFill>
              <a:latin typeface="Calibri"/>
              <a:ea typeface="Calibri"/>
              <a:cs typeface="Calibri"/>
              <a:sym typeface="Calibri"/>
            </a:endParaRPr>
          </a:p>
        </p:txBody>
      </p:sp>
      <p:sp>
        <p:nvSpPr>
          <p:cNvPr id="367" name="Google Shape;367;p30"/>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162</a:t>
            </a:r>
            <a:endParaRPr b="1" sz="1500">
              <a:solidFill>
                <a:schemeClr val="dk1"/>
              </a:solidFill>
              <a:latin typeface="Calibri"/>
              <a:ea typeface="Calibri"/>
              <a:cs typeface="Calibri"/>
              <a:sym typeface="Calibri"/>
            </a:endParaRPr>
          </a:p>
        </p:txBody>
      </p:sp>
      <p:sp>
        <p:nvSpPr>
          <p:cNvPr id="368" name="Google Shape;368;p30"/>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NA</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NA</a:t>
            </a:r>
            <a:endParaRPr b="1" sz="1100">
              <a:latin typeface="Calibri"/>
              <a:ea typeface="Calibri"/>
              <a:cs typeface="Calibri"/>
              <a:sym typeface="Calibri"/>
            </a:endParaRPr>
          </a:p>
        </p:txBody>
      </p:sp>
      <p:sp>
        <p:nvSpPr>
          <p:cNvPr id="369" name="Google Shape;369;p30"/>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6513</a:t>
            </a:r>
            <a:endParaRPr b="1" sz="1100">
              <a:latin typeface="Calibri"/>
              <a:ea typeface="Calibri"/>
              <a:cs typeface="Calibri"/>
              <a:sym typeface="Calibri"/>
            </a:endParaRPr>
          </a:p>
        </p:txBody>
      </p:sp>
      <p:sp>
        <p:nvSpPr>
          <p:cNvPr id="370" name="Google Shape;370;p30"/>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endParaRPr b="1" sz="1500">
              <a:solidFill>
                <a:schemeClr val="dk1"/>
              </a:solidFill>
              <a:latin typeface="Calibri"/>
              <a:ea typeface="Calibri"/>
              <a:cs typeface="Calibri"/>
              <a:sym typeface="Calibri"/>
            </a:endParaRPr>
          </a:p>
        </p:txBody>
      </p:sp>
      <p:sp>
        <p:nvSpPr>
          <p:cNvPr id="371" name="Google Shape;371;p30"/>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Sariah</a:t>
            </a:r>
            <a:r>
              <a:rPr lang="en" sz="1500">
                <a:solidFill>
                  <a:schemeClr val="dk1"/>
                </a:solidFill>
                <a:latin typeface="Calibri"/>
                <a:ea typeface="Calibri"/>
                <a:cs typeface="Calibri"/>
                <a:sym typeface="Calibri"/>
              </a:rPr>
              <a:t> </a:t>
            </a:r>
            <a:endParaRPr sz="1100"/>
          </a:p>
        </p:txBody>
      </p:sp>
      <p:sp>
        <p:nvSpPr>
          <p:cNvPr id="372" name="Google Shape;372;p30"/>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373" name="Google Shape;373;p30"/>
          <p:cNvSpPr txBox="1"/>
          <p:nvPr/>
        </p:nvSpPr>
        <p:spPr>
          <a:xfrm>
            <a:off x="-5" y="4499833"/>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b="0" i="0" sz="14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400"/>
              <a:buFont typeface="Arial"/>
              <a:buNone/>
            </a:pPr>
            <a:r>
              <a:rPr lang="en">
                <a:solidFill>
                  <a:schemeClr val="dk1"/>
                </a:solidFill>
                <a:latin typeface="Calibri"/>
                <a:ea typeface="Calibri"/>
                <a:cs typeface="Calibri"/>
                <a:sym typeface="Calibri"/>
              </a:rPr>
              <a:t>Genemark’s display of coding potential does seem usual, but considering all other evidence points to gene existence and start site @ 6513 I think you’re good! </a:t>
            </a:r>
            <a:endParaRPr>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31"/>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19 Annotation</a:t>
            </a:r>
            <a:endParaRPr sz="2900"/>
          </a:p>
        </p:txBody>
      </p:sp>
      <p:sp>
        <p:nvSpPr>
          <p:cNvPr id="379" name="Google Shape;379;p31"/>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380" name="Google Shape;380;p31"/>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a:t>
            </a:r>
            <a:endParaRPr b="1" sz="1200"/>
          </a:p>
          <a:p>
            <a:pPr indent="-254000" lvl="0" marL="254000" rtl="0" algn="l">
              <a:lnSpc>
                <a:spcPct val="90000"/>
              </a:lnSpc>
              <a:spcBef>
                <a:spcPts val="800"/>
              </a:spcBef>
              <a:spcAft>
                <a:spcPts val="0"/>
              </a:spcAft>
              <a:buSzPts val="1200"/>
              <a:buChar char="•"/>
            </a:pPr>
            <a:r>
              <a:rPr lang="en" sz="1200"/>
              <a:t>Direction: </a:t>
            </a:r>
            <a:r>
              <a:rPr b="1" lang="en" sz="1200"/>
              <a:t>Fwd</a:t>
            </a:r>
            <a:endParaRPr b="1" sz="1200"/>
          </a:p>
        </p:txBody>
      </p:sp>
      <p:sp>
        <p:nvSpPr>
          <p:cNvPr id="381" name="Google Shape;381;p31"/>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13 MAs, no alts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 Rudy, Teehee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lang="en" sz="1200">
                <a:solidFill>
                  <a:schemeClr val="dk1"/>
                </a:solidFill>
                <a:latin typeface="Calibri"/>
                <a:ea typeface="Calibri"/>
                <a:cs typeface="Calibri"/>
                <a:sym typeface="Calibri"/>
              </a:rPr>
              <a:t>-5.180;</a:t>
            </a:r>
            <a:r>
              <a:rPr b="1" i="0" lang="en" sz="1200" u="none" cap="none" strike="noStrike">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 but the other makes the length less than 120 bp</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4 bp overlap; Spacer: 12 (14?)</a:t>
            </a:r>
            <a:endParaRPr b="0" i="0" sz="1329" u="none" cap="none" strike="noStrike">
              <a:solidFill>
                <a:schemeClr val="dk1"/>
              </a:solidFill>
              <a:latin typeface="Calibri"/>
              <a:ea typeface="Calibri"/>
              <a:cs typeface="Calibri"/>
              <a:sym typeface="Calibri"/>
            </a:endParaRPr>
          </a:p>
        </p:txBody>
      </p:sp>
      <p:sp>
        <p:nvSpPr>
          <p:cNvPr id="382" name="Google Shape;382;p31"/>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19</a:t>
            </a:r>
            <a:endParaRPr b="1" sz="1500">
              <a:solidFill>
                <a:schemeClr val="dk1"/>
              </a:solidFill>
              <a:latin typeface="Calibri"/>
              <a:ea typeface="Calibri"/>
              <a:cs typeface="Calibri"/>
              <a:sym typeface="Calibri"/>
            </a:endParaRPr>
          </a:p>
        </p:txBody>
      </p:sp>
      <p:sp>
        <p:nvSpPr>
          <p:cNvPr id="383" name="Google Shape;383;p31"/>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6671</a:t>
            </a:r>
            <a:endParaRPr b="1" sz="1500">
              <a:solidFill>
                <a:schemeClr val="dk1"/>
              </a:solidFill>
              <a:latin typeface="Calibri"/>
              <a:ea typeface="Calibri"/>
              <a:cs typeface="Calibri"/>
              <a:sym typeface="Calibri"/>
            </a:endParaRPr>
          </a:p>
        </p:txBody>
      </p:sp>
      <p:sp>
        <p:nvSpPr>
          <p:cNvPr id="384" name="Google Shape;384;p31"/>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6844</a:t>
            </a:r>
            <a:endParaRPr b="1" sz="1500">
              <a:solidFill>
                <a:schemeClr val="dk1"/>
              </a:solidFill>
              <a:latin typeface="Calibri"/>
              <a:ea typeface="Calibri"/>
              <a:cs typeface="Calibri"/>
              <a:sym typeface="Calibri"/>
            </a:endParaRPr>
          </a:p>
        </p:txBody>
      </p:sp>
      <p:sp>
        <p:nvSpPr>
          <p:cNvPr id="385" name="Google Shape;385;p31"/>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174</a:t>
            </a:r>
            <a:endParaRPr b="1" sz="1500">
              <a:solidFill>
                <a:schemeClr val="dk1"/>
              </a:solidFill>
              <a:latin typeface="Calibri"/>
              <a:ea typeface="Calibri"/>
              <a:cs typeface="Calibri"/>
              <a:sym typeface="Calibri"/>
            </a:endParaRPr>
          </a:p>
        </p:txBody>
      </p:sp>
      <p:sp>
        <p:nvSpPr>
          <p:cNvPr id="386" name="Google Shape;386;p31"/>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6671</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6.35</a:t>
            </a:r>
            <a:endParaRPr b="1" sz="1100">
              <a:latin typeface="Calibri"/>
              <a:ea typeface="Calibri"/>
              <a:cs typeface="Calibri"/>
              <a:sym typeface="Calibri"/>
            </a:endParaRPr>
          </a:p>
        </p:txBody>
      </p:sp>
      <p:sp>
        <p:nvSpPr>
          <p:cNvPr id="387" name="Google Shape;387;p31"/>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6671</a:t>
            </a:r>
            <a:endParaRPr b="1" sz="1100">
              <a:latin typeface="Calibri"/>
              <a:ea typeface="Calibri"/>
              <a:cs typeface="Calibri"/>
              <a:sym typeface="Calibri"/>
            </a:endParaRPr>
          </a:p>
        </p:txBody>
      </p:sp>
      <p:sp>
        <p:nvSpPr>
          <p:cNvPr id="388" name="Google Shape;388;p31"/>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endParaRPr b="1" sz="1500">
              <a:solidFill>
                <a:schemeClr val="dk1"/>
              </a:solidFill>
              <a:latin typeface="Calibri"/>
              <a:ea typeface="Calibri"/>
              <a:cs typeface="Calibri"/>
              <a:sym typeface="Calibri"/>
            </a:endParaRPr>
          </a:p>
        </p:txBody>
      </p:sp>
      <p:sp>
        <p:nvSpPr>
          <p:cNvPr id="389" name="Google Shape;389;p31"/>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390" name="Google Shape;390;p31"/>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391" name="Google Shape;391;p31"/>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73" name="Google Shape;73;p14"/>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Hypothetical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74" name="Google Shape;74;p14"/>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28600" lvl="1" marL="914400" rtl="0" algn="l">
              <a:lnSpc>
                <a:spcPct val="90000"/>
              </a:lnSpc>
              <a:spcBef>
                <a:spcPts val="800"/>
              </a:spcBef>
              <a:spcAft>
                <a:spcPts val="0"/>
              </a:spcAft>
              <a:buSzPts val="1200"/>
              <a:buNone/>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28600" lvl="1" marL="914400" rtl="0" algn="l">
              <a:lnSpc>
                <a:spcPct val="90000"/>
              </a:lnSpc>
              <a:spcBef>
                <a:spcPts val="800"/>
              </a:spcBef>
              <a:spcAft>
                <a:spcPts val="0"/>
              </a:spcAft>
              <a:buSzPts val="1200"/>
              <a:buNone/>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28600" lvl="1" marL="914400" rtl="0" algn="l">
              <a:lnSpc>
                <a:spcPct val="90000"/>
              </a:lnSpc>
              <a:spcBef>
                <a:spcPts val="800"/>
              </a:spcBef>
              <a:spcAft>
                <a:spcPts val="0"/>
              </a:spcAft>
              <a:buSzPts val="1200"/>
              <a:buNone/>
            </a:pPr>
            <a:r>
              <a:rPr b="1" lang="en" sz="1200"/>
              <a:t>Rev</a:t>
            </a:r>
            <a:endParaRPr b="1" sz="1200"/>
          </a:p>
        </p:txBody>
      </p:sp>
      <p:sp>
        <p:nvSpPr>
          <p:cNvPr id="75" name="Google Shape;75;p14"/>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1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Start 1125 has 12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14285"/>
              <a:buFont typeface="Calibri"/>
              <a:buChar char="○"/>
            </a:pPr>
            <a:r>
              <a:rPr lang="en" sz="1050">
                <a:solidFill>
                  <a:srgbClr val="222222"/>
                </a:solidFill>
                <a:highlight>
                  <a:srgbClr val="F9F9F9"/>
                </a:highlight>
                <a:latin typeface="Roboto"/>
                <a:ea typeface="Roboto"/>
                <a:cs typeface="Roboto"/>
                <a:sym typeface="Roboto"/>
              </a:rPr>
              <a:t>2.887, no</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gap with gene 3 and 4 bp gap with gene 1</a:t>
            </a:r>
            <a:endParaRPr b="1" sz="1200">
              <a:solidFill>
                <a:schemeClr val="dk1"/>
              </a:solidFill>
              <a:latin typeface="Calibri"/>
              <a:ea typeface="Calibri"/>
              <a:cs typeface="Calibri"/>
              <a:sym typeface="Calibri"/>
            </a:endParaRPr>
          </a:p>
        </p:txBody>
      </p:sp>
      <p:sp>
        <p:nvSpPr>
          <p:cNvPr id="76" name="Google Shape;76;p14"/>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2</a:t>
            </a:r>
            <a:endParaRPr b="1" sz="1100"/>
          </a:p>
        </p:txBody>
      </p:sp>
      <p:sp>
        <p:nvSpPr>
          <p:cNvPr id="77" name="Google Shape;77;p14"/>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1125</a:t>
            </a:r>
            <a:endParaRPr sz="1100"/>
          </a:p>
        </p:txBody>
      </p:sp>
      <p:sp>
        <p:nvSpPr>
          <p:cNvPr id="78" name="Google Shape;78;p14"/>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937</a:t>
            </a:r>
            <a:endParaRPr sz="1100"/>
          </a:p>
        </p:txBody>
      </p:sp>
      <p:sp>
        <p:nvSpPr>
          <p:cNvPr id="79" name="Google Shape;79;p14"/>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189</a:t>
            </a:r>
            <a:endParaRPr sz="1100"/>
          </a:p>
        </p:txBody>
      </p:sp>
      <p:sp>
        <p:nvSpPr>
          <p:cNvPr id="80" name="Google Shape;80;p14"/>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1125  Glimmer Score: 8.7</a:t>
            </a:r>
            <a:endParaRPr sz="1100"/>
          </a:p>
        </p:txBody>
      </p:sp>
      <p:sp>
        <p:nvSpPr>
          <p:cNvPr id="81" name="Google Shape;81;p14"/>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1125</a:t>
            </a:r>
            <a:endParaRPr sz="1100"/>
          </a:p>
        </p:txBody>
      </p:sp>
      <p:sp>
        <p:nvSpPr>
          <p:cNvPr id="82" name="Google Shape;82;p14"/>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endParaRPr sz="1500">
              <a:solidFill>
                <a:schemeClr val="dk1"/>
              </a:solidFill>
              <a:latin typeface="Calibri"/>
              <a:ea typeface="Calibri"/>
              <a:cs typeface="Calibri"/>
              <a:sym typeface="Calibri"/>
            </a:endParaRPr>
          </a:p>
        </p:txBody>
      </p:sp>
      <p:sp>
        <p:nvSpPr>
          <p:cNvPr id="83" name="Google Shape;83;p14"/>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Brea</a:t>
            </a:r>
            <a:r>
              <a:rPr b="0" i="0" lang="en" sz="1500" u="none" cap="none" strike="noStrike">
                <a:solidFill>
                  <a:schemeClr val="dk1"/>
                </a:solidFill>
                <a:latin typeface="Calibri"/>
                <a:ea typeface="Calibri"/>
                <a:cs typeface="Calibri"/>
                <a:sym typeface="Calibri"/>
              </a:rPr>
              <a:t> </a:t>
            </a:r>
            <a:endParaRPr sz="1100"/>
          </a:p>
        </p:txBody>
      </p:sp>
      <p:sp>
        <p:nvSpPr>
          <p:cNvPr id="84" name="Google Shape;84;p14"/>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85" name="Google Shape;85;p14"/>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r>
              <a:rPr lang="en">
                <a:solidFill>
                  <a:schemeClr val="dk1"/>
                </a:solidFill>
                <a:latin typeface="Calibri"/>
                <a:ea typeface="Calibri"/>
                <a:cs typeface="Calibri"/>
                <a:sym typeface="Calibri"/>
              </a:rPr>
              <a:t>Keep original start site, Function is Hypothetical protein</a:t>
            </a:r>
            <a:endParaRPr sz="11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32"/>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20 Annotation</a:t>
            </a:r>
            <a:endParaRPr sz="2900"/>
          </a:p>
        </p:txBody>
      </p:sp>
      <p:sp>
        <p:nvSpPr>
          <p:cNvPr id="397" name="Google Shape;397;p32"/>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lang="en" sz="1200">
                <a:solidFill>
                  <a:schemeClr val="dk1"/>
                </a:solidFill>
                <a:latin typeface="Calibri"/>
                <a:ea typeface="Calibri"/>
                <a:cs typeface="Calibri"/>
                <a:sym typeface="Calibri"/>
              </a:rPr>
              <a:t>ribbon-helix-helix DNA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lang="en" sz="1200">
                <a:solidFill>
                  <a:schemeClr val="dk1"/>
                </a:solidFill>
                <a:latin typeface="Calibri"/>
                <a:ea typeface="Calibri"/>
                <a:cs typeface="Calibri"/>
                <a:sym typeface="Calibri"/>
              </a:rPr>
              <a:t>ribbon-helix-helix DNA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398" name="Google Shape;398;p32"/>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a:t>
            </a:r>
            <a:endParaRPr b="1" sz="1200"/>
          </a:p>
          <a:p>
            <a:pPr indent="-254000" lvl="0" marL="254000" rtl="0" algn="l">
              <a:lnSpc>
                <a:spcPct val="90000"/>
              </a:lnSpc>
              <a:spcBef>
                <a:spcPts val="800"/>
              </a:spcBef>
              <a:spcAft>
                <a:spcPts val="0"/>
              </a:spcAft>
              <a:buSzPts val="1200"/>
              <a:buChar char="•"/>
            </a:pPr>
            <a:r>
              <a:rPr lang="en" sz="1200"/>
              <a:t>Direction: </a:t>
            </a:r>
            <a:r>
              <a:rPr b="1" lang="en" sz="1200"/>
              <a:t>Fwd</a:t>
            </a:r>
            <a:endParaRPr b="1" sz="1200"/>
          </a:p>
        </p:txBody>
      </p:sp>
      <p:sp>
        <p:nvSpPr>
          <p:cNvPr id="399" name="Google Shape;399;p32"/>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30 MAs (100%)</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N</a:t>
            </a:r>
            <a:r>
              <a:rPr b="1" lang="en" sz="1200">
                <a:solidFill>
                  <a:schemeClr val="dk1"/>
                </a:solidFill>
                <a:latin typeface="Calibri"/>
                <a:ea typeface="Calibri"/>
                <a:cs typeface="Calibri"/>
                <a:sym typeface="Calibri"/>
              </a:rPr>
              <a:t>o, but earlier starts would have an overlap of over 100 bp</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 Squash, Nike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lang="en" sz="1200">
                <a:solidFill>
                  <a:schemeClr val="dk1"/>
                </a:solidFill>
                <a:latin typeface="Calibri"/>
                <a:ea typeface="Calibri"/>
                <a:cs typeface="Calibri"/>
                <a:sym typeface="Calibri"/>
              </a:rPr>
              <a:t>-4.553</a:t>
            </a:r>
            <a:r>
              <a:rPr b="1" i="0" lang="en" sz="1200" u="none" cap="none" strike="noStrike">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Yes, but others have too much overlap</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1 bp overlap; spacing: 10</a:t>
            </a:r>
            <a:endParaRPr b="0" i="0" sz="1329" u="none" cap="none" strike="noStrike">
              <a:solidFill>
                <a:schemeClr val="dk1"/>
              </a:solidFill>
              <a:latin typeface="Calibri"/>
              <a:ea typeface="Calibri"/>
              <a:cs typeface="Calibri"/>
              <a:sym typeface="Calibri"/>
            </a:endParaRPr>
          </a:p>
        </p:txBody>
      </p:sp>
      <p:sp>
        <p:nvSpPr>
          <p:cNvPr id="400" name="Google Shape;400;p32"/>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20</a:t>
            </a:r>
            <a:endParaRPr b="1" sz="1500">
              <a:solidFill>
                <a:schemeClr val="dk1"/>
              </a:solidFill>
              <a:latin typeface="Calibri"/>
              <a:ea typeface="Calibri"/>
              <a:cs typeface="Calibri"/>
              <a:sym typeface="Calibri"/>
            </a:endParaRPr>
          </a:p>
        </p:txBody>
      </p:sp>
      <p:sp>
        <p:nvSpPr>
          <p:cNvPr id="401" name="Google Shape;401;p32"/>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6844</a:t>
            </a:r>
            <a:endParaRPr b="1" sz="1500">
              <a:solidFill>
                <a:schemeClr val="dk1"/>
              </a:solidFill>
              <a:latin typeface="Calibri"/>
              <a:ea typeface="Calibri"/>
              <a:cs typeface="Calibri"/>
              <a:sym typeface="Calibri"/>
            </a:endParaRPr>
          </a:p>
        </p:txBody>
      </p:sp>
      <p:sp>
        <p:nvSpPr>
          <p:cNvPr id="402" name="Google Shape;402;p32"/>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7218</a:t>
            </a:r>
            <a:endParaRPr b="1" sz="1500">
              <a:solidFill>
                <a:schemeClr val="dk1"/>
              </a:solidFill>
              <a:latin typeface="Calibri"/>
              <a:ea typeface="Calibri"/>
              <a:cs typeface="Calibri"/>
              <a:sym typeface="Calibri"/>
            </a:endParaRPr>
          </a:p>
        </p:txBody>
      </p:sp>
      <p:sp>
        <p:nvSpPr>
          <p:cNvPr id="403" name="Google Shape;403;p32"/>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375</a:t>
            </a:r>
            <a:endParaRPr b="1" sz="1500">
              <a:solidFill>
                <a:schemeClr val="dk1"/>
              </a:solidFill>
              <a:latin typeface="Calibri"/>
              <a:ea typeface="Calibri"/>
              <a:cs typeface="Calibri"/>
              <a:sym typeface="Calibri"/>
            </a:endParaRPr>
          </a:p>
        </p:txBody>
      </p:sp>
      <p:sp>
        <p:nvSpPr>
          <p:cNvPr id="404" name="Google Shape;404;p32"/>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6844</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6.96</a:t>
            </a:r>
            <a:endParaRPr b="1" sz="1100">
              <a:latin typeface="Calibri"/>
              <a:ea typeface="Calibri"/>
              <a:cs typeface="Calibri"/>
              <a:sym typeface="Calibri"/>
            </a:endParaRPr>
          </a:p>
        </p:txBody>
      </p:sp>
      <p:sp>
        <p:nvSpPr>
          <p:cNvPr id="405" name="Google Shape;405;p32"/>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6844</a:t>
            </a:r>
            <a:endParaRPr b="1" sz="1100">
              <a:latin typeface="Calibri"/>
              <a:ea typeface="Calibri"/>
              <a:cs typeface="Calibri"/>
              <a:sym typeface="Calibri"/>
            </a:endParaRPr>
          </a:p>
        </p:txBody>
      </p:sp>
      <p:sp>
        <p:nvSpPr>
          <p:cNvPr id="406" name="Google Shape;406;p32"/>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endParaRPr b="1" sz="1500">
              <a:solidFill>
                <a:schemeClr val="dk1"/>
              </a:solidFill>
              <a:latin typeface="Calibri"/>
              <a:ea typeface="Calibri"/>
              <a:cs typeface="Calibri"/>
              <a:sym typeface="Calibri"/>
            </a:endParaRPr>
          </a:p>
        </p:txBody>
      </p:sp>
      <p:sp>
        <p:nvSpPr>
          <p:cNvPr id="407" name="Google Shape;407;p32"/>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Rylee</a:t>
            </a:r>
            <a:endParaRPr sz="1100"/>
          </a:p>
        </p:txBody>
      </p:sp>
      <p:sp>
        <p:nvSpPr>
          <p:cNvPr id="408" name="Google Shape;408;p32"/>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409" name="Google Shape;409;p32"/>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33"/>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21 Annotation</a:t>
            </a:r>
            <a:endParaRPr sz="2900"/>
          </a:p>
        </p:txBody>
      </p:sp>
      <p:sp>
        <p:nvSpPr>
          <p:cNvPr id="415" name="Google Shape;415;p33"/>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lang="en" sz="1200">
                <a:solidFill>
                  <a:schemeClr val="dk1"/>
                </a:solidFill>
                <a:latin typeface="Calibri"/>
                <a:ea typeface="Calibri"/>
                <a:cs typeface="Calibri"/>
                <a:sym typeface="Calibri"/>
              </a:rPr>
              <a:t>terminase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lang="en" sz="1200">
                <a:solidFill>
                  <a:schemeClr val="dk1"/>
                </a:solidFill>
                <a:latin typeface="Calibri"/>
                <a:ea typeface="Calibri"/>
                <a:cs typeface="Calibri"/>
                <a:sym typeface="Calibri"/>
              </a:rPr>
              <a:t>terminase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lang="en" sz="1200">
                <a:solidFill>
                  <a:schemeClr val="dk1"/>
                </a:solidFill>
                <a:latin typeface="Calibri"/>
                <a:ea typeface="Calibri"/>
                <a:cs typeface="Calibri"/>
                <a:sym typeface="Calibri"/>
              </a:rPr>
              <a:t>terminase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416" name="Google Shape;416;p33"/>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a:t>
            </a:r>
            <a:endParaRPr b="1" sz="1200"/>
          </a:p>
          <a:p>
            <a:pPr indent="-254000" lvl="0" marL="254000" rtl="0" algn="l">
              <a:lnSpc>
                <a:spcPct val="90000"/>
              </a:lnSpc>
              <a:spcBef>
                <a:spcPts val="800"/>
              </a:spcBef>
              <a:spcAft>
                <a:spcPts val="0"/>
              </a:spcAft>
              <a:buSzPts val="1200"/>
              <a:buChar char="•"/>
            </a:pPr>
            <a:r>
              <a:rPr lang="en" sz="1200"/>
              <a:t>Direction: </a:t>
            </a:r>
            <a:r>
              <a:rPr b="1" lang="en" sz="1200"/>
              <a:t>Fwd</a:t>
            </a:r>
            <a:endParaRPr b="1" sz="1200"/>
          </a:p>
        </p:txBody>
      </p:sp>
      <p:sp>
        <p:nvSpPr>
          <p:cNvPr id="417" name="Google Shape;417;p33"/>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30 MAs, 1 alt (7490)</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No, the coding potenti</a:t>
            </a:r>
            <a:r>
              <a:rPr b="1" lang="en" sz="1200">
                <a:solidFill>
                  <a:schemeClr val="dk1"/>
                </a:solidFill>
                <a:latin typeface="Calibri"/>
                <a:ea typeface="Calibri"/>
                <a:cs typeface="Calibri"/>
                <a:sym typeface="Calibri"/>
              </a:rPr>
              <a:t>al starts earlier;</a:t>
            </a:r>
            <a:r>
              <a:rPr b="1" i="0" lang="en" sz="1200" u="none" cap="none" strike="noStrike">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lang="en" sz="1200">
                <a:solidFill>
                  <a:schemeClr val="dk1"/>
                </a:solidFill>
                <a:latin typeface="Calibri"/>
                <a:ea typeface="Calibri"/>
                <a:cs typeface="Calibri"/>
                <a:sym typeface="Calibri"/>
              </a:rPr>
              <a:t>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 AluminumJesus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lang="en" sz="1200">
                <a:solidFill>
                  <a:schemeClr val="dk1"/>
                </a:solidFill>
                <a:latin typeface="Calibri"/>
                <a:ea typeface="Calibri"/>
                <a:cs typeface="Calibri"/>
                <a:sym typeface="Calibri"/>
              </a:rPr>
              <a:t>-3.282;</a:t>
            </a:r>
            <a:r>
              <a:rPr b="1" i="0" lang="en" sz="1200" u="none" cap="none" strike="noStrike">
                <a:solidFill>
                  <a:schemeClr val="dk1"/>
                </a:solidFill>
                <a:latin typeface="Calibri"/>
                <a:ea typeface="Calibri"/>
                <a:cs typeface="Calibri"/>
                <a:sym typeface="Calibri"/>
              </a:rPr>
              <a:t> Yes, but other starts have either too much overlap or don</a:t>
            </a:r>
            <a:r>
              <a:rPr b="1" lang="en" sz="1200">
                <a:solidFill>
                  <a:schemeClr val="dk1"/>
                </a:solidFill>
                <a:latin typeface="Calibri"/>
                <a:ea typeface="Calibri"/>
                <a:cs typeface="Calibri"/>
                <a:sym typeface="Calibri"/>
              </a:rPr>
              <a:t>’t cover the coding potential</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26 bp overlap; spacing: 11</a:t>
            </a:r>
            <a:endParaRPr b="0" i="0" sz="1329" u="none" cap="none" strike="noStrike">
              <a:solidFill>
                <a:schemeClr val="dk1"/>
              </a:solidFill>
              <a:latin typeface="Calibri"/>
              <a:ea typeface="Calibri"/>
              <a:cs typeface="Calibri"/>
              <a:sym typeface="Calibri"/>
            </a:endParaRPr>
          </a:p>
        </p:txBody>
      </p:sp>
      <p:sp>
        <p:nvSpPr>
          <p:cNvPr id="418" name="Google Shape;418;p33"/>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r>
              <a:rPr lang="en" sz="1500">
                <a:solidFill>
                  <a:schemeClr val="dk1"/>
                </a:solidFill>
                <a:latin typeface="Calibri"/>
                <a:ea typeface="Calibri"/>
                <a:cs typeface="Calibri"/>
                <a:sym typeface="Calibri"/>
              </a:rPr>
              <a:t>: </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21</a:t>
            </a:r>
            <a:endParaRPr b="1" sz="1500">
              <a:solidFill>
                <a:schemeClr val="dk1"/>
              </a:solidFill>
              <a:latin typeface="Calibri"/>
              <a:ea typeface="Calibri"/>
              <a:cs typeface="Calibri"/>
              <a:sym typeface="Calibri"/>
            </a:endParaRPr>
          </a:p>
        </p:txBody>
      </p:sp>
      <p:sp>
        <p:nvSpPr>
          <p:cNvPr id="419" name="Google Shape;419;p33"/>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7193</a:t>
            </a:r>
            <a:endParaRPr b="1" sz="1500">
              <a:solidFill>
                <a:schemeClr val="dk1"/>
              </a:solidFill>
              <a:latin typeface="Calibri"/>
              <a:ea typeface="Calibri"/>
              <a:cs typeface="Calibri"/>
              <a:sym typeface="Calibri"/>
            </a:endParaRPr>
          </a:p>
        </p:txBody>
      </p:sp>
      <p:sp>
        <p:nvSpPr>
          <p:cNvPr id="420" name="Google Shape;420;p33"/>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8704</a:t>
            </a:r>
            <a:endParaRPr b="1" sz="1500">
              <a:solidFill>
                <a:schemeClr val="dk1"/>
              </a:solidFill>
              <a:latin typeface="Calibri"/>
              <a:ea typeface="Calibri"/>
              <a:cs typeface="Calibri"/>
              <a:sym typeface="Calibri"/>
            </a:endParaRPr>
          </a:p>
        </p:txBody>
      </p:sp>
      <p:sp>
        <p:nvSpPr>
          <p:cNvPr id="421" name="Google Shape;421;p33"/>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1512</a:t>
            </a:r>
            <a:endParaRPr b="1" sz="1500">
              <a:solidFill>
                <a:schemeClr val="dk1"/>
              </a:solidFill>
              <a:latin typeface="Calibri"/>
              <a:ea typeface="Calibri"/>
              <a:cs typeface="Calibri"/>
              <a:sym typeface="Calibri"/>
            </a:endParaRPr>
          </a:p>
        </p:txBody>
      </p:sp>
      <p:sp>
        <p:nvSpPr>
          <p:cNvPr id="422" name="Google Shape;422;p33"/>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lang="en" sz="1500">
                <a:solidFill>
                  <a:schemeClr val="dk1"/>
                </a:solidFill>
                <a:latin typeface="Calibri"/>
                <a:ea typeface="Calibri"/>
                <a:cs typeface="Calibri"/>
                <a:sym typeface="Calibri"/>
              </a:rPr>
              <a:t>7193</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12.87</a:t>
            </a:r>
            <a:endParaRPr b="1" sz="1100"/>
          </a:p>
        </p:txBody>
      </p:sp>
      <p:sp>
        <p:nvSpPr>
          <p:cNvPr id="423" name="Google Shape;423;p33"/>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7193</a:t>
            </a:r>
            <a:endParaRPr b="1" sz="1100">
              <a:latin typeface="Calibri"/>
              <a:ea typeface="Calibri"/>
              <a:cs typeface="Calibri"/>
              <a:sym typeface="Calibri"/>
            </a:endParaRPr>
          </a:p>
        </p:txBody>
      </p:sp>
      <p:sp>
        <p:nvSpPr>
          <p:cNvPr id="424" name="Google Shape;424;p33"/>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endParaRPr b="1" sz="1500">
              <a:solidFill>
                <a:schemeClr val="dk1"/>
              </a:solidFill>
              <a:latin typeface="Calibri"/>
              <a:ea typeface="Calibri"/>
              <a:cs typeface="Calibri"/>
              <a:sym typeface="Calibri"/>
            </a:endParaRPr>
          </a:p>
        </p:txBody>
      </p:sp>
      <p:sp>
        <p:nvSpPr>
          <p:cNvPr id="425" name="Google Shape;425;p33"/>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a:t>
            </a:r>
            <a:endParaRPr sz="1500">
              <a:solidFill>
                <a:schemeClr val="dk1"/>
              </a:solidFill>
              <a:latin typeface="Calibri"/>
              <a:ea typeface="Calibri"/>
              <a:cs typeface="Calibri"/>
              <a:sym typeface="Calibri"/>
            </a:endParaRPr>
          </a:p>
        </p:txBody>
      </p:sp>
      <p:sp>
        <p:nvSpPr>
          <p:cNvPr id="426" name="Google Shape;426;p33"/>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427" name="Google Shape;427;p33"/>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Could be the terminase, larg</a:t>
            </a:r>
            <a:r>
              <a:rPr lang="en">
                <a:solidFill>
                  <a:schemeClr val="dk1"/>
                </a:solidFill>
                <a:latin typeface="Calibri"/>
                <a:ea typeface="Calibri"/>
                <a:cs typeface="Calibri"/>
                <a:sym typeface="Calibri"/>
              </a:rPr>
              <a:t>e subunit, but only if a small subunit is identified</a:t>
            </a:r>
            <a:endParaRPr>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400"/>
              <a:buFont typeface="Arial"/>
              <a:buNone/>
            </a:pPr>
            <a:r>
              <a:rPr lang="en">
                <a:solidFill>
                  <a:schemeClr val="dk1"/>
                </a:solidFill>
                <a:latin typeface="Calibri"/>
                <a:ea typeface="Calibri"/>
                <a:cs typeface="Calibri"/>
                <a:sym typeface="Calibri"/>
              </a:rPr>
              <a:t>Notes from Paige: tRNA 1 is within this range. I didn’t see a higher SD score in Pecaan. Everything else looks good.</a:t>
            </a:r>
            <a:endParaRPr>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1" name="Shape 431"/>
        <p:cNvGrpSpPr/>
        <p:nvPr/>
      </p:nvGrpSpPr>
      <p:grpSpPr>
        <a:xfrm>
          <a:off x="0" y="0"/>
          <a:ext cx="0" cy="0"/>
          <a:chOff x="0" y="0"/>
          <a:chExt cx="0" cy="0"/>
        </a:xfrm>
      </p:grpSpPr>
      <p:sp>
        <p:nvSpPr>
          <p:cNvPr id="432" name="Google Shape;432;p34"/>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22 Annotation</a:t>
            </a:r>
            <a:endParaRPr sz="2900"/>
          </a:p>
        </p:txBody>
      </p:sp>
      <p:sp>
        <p:nvSpPr>
          <p:cNvPr id="433" name="Google Shape;433;p34"/>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b="1" i="0" lang="en" sz="1800" u="none" cap="none" strike="noStrike">
                <a:solidFill>
                  <a:schemeClr val="dk1"/>
                </a:solidFill>
                <a:latin typeface="Calibri"/>
                <a:ea typeface="Calibri"/>
                <a:cs typeface="Calibri"/>
                <a:sym typeface="Calibri"/>
              </a:rPr>
              <a:t>m</a:t>
            </a:r>
            <a:r>
              <a:rPr b="1" i="0" lang="en" sz="1800" u="none" cap="none" strike="noStrike">
                <a:solidFill>
                  <a:schemeClr val="dk1"/>
                </a:solidFill>
                <a:latin typeface="Calibri"/>
                <a:ea typeface="Calibri"/>
                <a:cs typeface="Calibri"/>
                <a:sym typeface="Calibri"/>
              </a:rPr>
              <a:t>embrane protein</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lang="en" sz="1200">
                <a:solidFill>
                  <a:schemeClr val="dk1"/>
                </a:solidFill>
                <a:latin typeface="Calibri"/>
                <a:ea typeface="Calibri"/>
                <a:cs typeface="Calibri"/>
                <a:sym typeface="Calibri"/>
              </a:rPr>
              <a:t>function unknown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lang="en" sz="1200">
                <a:solidFill>
                  <a:schemeClr val="dk1"/>
                </a:solidFill>
                <a:latin typeface="Calibri"/>
                <a:ea typeface="Calibri"/>
                <a:cs typeface="Calibri"/>
                <a:sym typeface="Calibri"/>
              </a:rPr>
              <a:t>membrane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Y, 3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434" name="Google Shape;434;p34"/>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a:t>
            </a:r>
            <a:endParaRPr b="1" sz="1200"/>
          </a:p>
          <a:p>
            <a:pPr indent="-254000" lvl="0" marL="254000" rtl="0" algn="l">
              <a:lnSpc>
                <a:spcPct val="90000"/>
              </a:lnSpc>
              <a:spcBef>
                <a:spcPts val="800"/>
              </a:spcBef>
              <a:spcAft>
                <a:spcPts val="0"/>
              </a:spcAft>
              <a:buSzPts val="1200"/>
              <a:buChar char="•"/>
            </a:pPr>
            <a:r>
              <a:rPr lang="en" sz="1200"/>
              <a:t>Direction: </a:t>
            </a:r>
            <a:r>
              <a:rPr b="1" lang="en" sz="1200"/>
              <a:t>Fwd</a:t>
            </a:r>
            <a:endParaRPr b="1" sz="1200"/>
          </a:p>
        </p:txBody>
      </p:sp>
      <p:sp>
        <p:nvSpPr>
          <p:cNvPr id="435" name="Google Shape;435;p34"/>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29 MAs, no alts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lang="en" sz="1200">
                <a:solidFill>
                  <a:schemeClr val="dk1"/>
                </a:solidFill>
                <a:latin typeface="Calibri"/>
                <a:ea typeface="Calibri"/>
                <a:cs typeface="Calibri"/>
                <a:sym typeface="Calibri"/>
              </a:rPr>
              <a:t>No, but earlier starts would have an overlap of over 100 bp</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 Rudy, StrawberryJamm, Teehee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lang="en" sz="1200">
                <a:solidFill>
                  <a:schemeClr val="dk1"/>
                </a:solidFill>
                <a:latin typeface="Calibri"/>
                <a:ea typeface="Calibri"/>
                <a:cs typeface="Calibri"/>
                <a:sym typeface="Calibri"/>
              </a:rPr>
              <a:t>-2.302,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4 bp overlap; spacer: 10</a:t>
            </a:r>
            <a:endParaRPr b="0" i="0" sz="1329" u="none" cap="none" strike="noStrike">
              <a:solidFill>
                <a:schemeClr val="dk1"/>
              </a:solidFill>
              <a:latin typeface="Calibri"/>
              <a:ea typeface="Calibri"/>
              <a:cs typeface="Calibri"/>
              <a:sym typeface="Calibri"/>
            </a:endParaRPr>
          </a:p>
        </p:txBody>
      </p:sp>
      <p:sp>
        <p:nvSpPr>
          <p:cNvPr id="436" name="Google Shape;436;p34"/>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22</a:t>
            </a:r>
            <a:endParaRPr b="1" sz="1500">
              <a:solidFill>
                <a:schemeClr val="dk1"/>
              </a:solidFill>
              <a:latin typeface="Calibri"/>
              <a:ea typeface="Calibri"/>
              <a:cs typeface="Calibri"/>
              <a:sym typeface="Calibri"/>
            </a:endParaRPr>
          </a:p>
        </p:txBody>
      </p:sp>
      <p:sp>
        <p:nvSpPr>
          <p:cNvPr id="437" name="Google Shape;437;p34"/>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8701</a:t>
            </a:r>
            <a:endParaRPr b="1" sz="1500">
              <a:solidFill>
                <a:schemeClr val="dk1"/>
              </a:solidFill>
              <a:latin typeface="Calibri"/>
              <a:ea typeface="Calibri"/>
              <a:cs typeface="Calibri"/>
              <a:sym typeface="Calibri"/>
            </a:endParaRPr>
          </a:p>
        </p:txBody>
      </p:sp>
      <p:sp>
        <p:nvSpPr>
          <p:cNvPr id="438" name="Google Shape;438;p34"/>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9039</a:t>
            </a:r>
            <a:endParaRPr b="1" sz="1500">
              <a:solidFill>
                <a:schemeClr val="dk1"/>
              </a:solidFill>
              <a:latin typeface="Calibri"/>
              <a:ea typeface="Calibri"/>
              <a:cs typeface="Calibri"/>
              <a:sym typeface="Calibri"/>
            </a:endParaRPr>
          </a:p>
        </p:txBody>
      </p:sp>
      <p:sp>
        <p:nvSpPr>
          <p:cNvPr id="439" name="Google Shape;439;p34"/>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339</a:t>
            </a:r>
            <a:endParaRPr b="1" sz="1500">
              <a:solidFill>
                <a:schemeClr val="dk1"/>
              </a:solidFill>
              <a:latin typeface="Calibri"/>
              <a:ea typeface="Calibri"/>
              <a:cs typeface="Calibri"/>
              <a:sym typeface="Calibri"/>
            </a:endParaRPr>
          </a:p>
        </p:txBody>
      </p:sp>
      <p:sp>
        <p:nvSpPr>
          <p:cNvPr id="440" name="Google Shape;440;p34"/>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8701</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10.53</a:t>
            </a:r>
            <a:endParaRPr b="1" sz="1100">
              <a:latin typeface="Calibri"/>
              <a:ea typeface="Calibri"/>
              <a:cs typeface="Calibri"/>
              <a:sym typeface="Calibri"/>
            </a:endParaRPr>
          </a:p>
        </p:txBody>
      </p:sp>
      <p:sp>
        <p:nvSpPr>
          <p:cNvPr id="441" name="Google Shape;441;p34"/>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8701</a:t>
            </a:r>
            <a:endParaRPr b="1" sz="1100">
              <a:latin typeface="Calibri"/>
              <a:ea typeface="Calibri"/>
              <a:cs typeface="Calibri"/>
              <a:sym typeface="Calibri"/>
            </a:endParaRPr>
          </a:p>
        </p:txBody>
      </p:sp>
      <p:sp>
        <p:nvSpPr>
          <p:cNvPr id="442" name="Google Shape;442;p34"/>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endParaRPr b="1" sz="1500">
              <a:solidFill>
                <a:schemeClr val="dk1"/>
              </a:solidFill>
              <a:latin typeface="Calibri"/>
              <a:ea typeface="Calibri"/>
              <a:cs typeface="Calibri"/>
              <a:sym typeface="Calibri"/>
            </a:endParaRPr>
          </a:p>
        </p:txBody>
      </p:sp>
      <p:sp>
        <p:nvSpPr>
          <p:cNvPr id="443" name="Google Shape;443;p34"/>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444" name="Google Shape;444;p34"/>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445" name="Google Shape;445;p34"/>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35"/>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23 Annotation</a:t>
            </a:r>
            <a:endParaRPr sz="2900"/>
          </a:p>
        </p:txBody>
      </p:sp>
      <p:sp>
        <p:nvSpPr>
          <p:cNvPr id="451" name="Google Shape;451;p35"/>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Portal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Portal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6858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Portal protein (Phages DB, NCBI Blast)</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Portal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452" name="Google Shape;452;p35"/>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rtl="0" algn="ctr">
              <a:lnSpc>
                <a:spcPct val="90000"/>
              </a:lnSpc>
              <a:spcBef>
                <a:spcPts val="0"/>
              </a:spcBef>
              <a:spcAft>
                <a:spcPts val="0"/>
              </a:spcAft>
              <a:buClr>
                <a:schemeClr val="dk1"/>
              </a:buClr>
              <a:buSzPct val="64285"/>
              <a:buNone/>
            </a:pPr>
            <a:r>
              <a:rPr lang="en"/>
              <a:t>Is it a gene? Yes</a:t>
            </a:r>
            <a:endParaRPr b="1"/>
          </a:p>
          <a:p>
            <a:pPr indent="-236855"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r>
              <a:rPr b="1" lang="en" sz="1200"/>
              <a:t>(Y/N and description)..</a:t>
            </a:r>
            <a:endParaRPr b="1" sz="1200"/>
          </a:p>
          <a:p>
            <a:pPr indent="-228600" lvl="1" marL="914400" rtl="0" algn="l">
              <a:lnSpc>
                <a:spcPct val="90000"/>
              </a:lnSpc>
              <a:spcBef>
                <a:spcPts val="800"/>
              </a:spcBef>
              <a:spcAft>
                <a:spcPts val="0"/>
              </a:spcAft>
              <a:buSzPct val="100000"/>
              <a:buNone/>
            </a:pPr>
            <a:r>
              <a:rPr b="1" lang="en" sz="1200"/>
              <a:t>Yes, </a:t>
            </a:r>
            <a:r>
              <a:rPr b="1" lang="en" sz="1200"/>
              <a:t>there is good coding potential with a few  little dips. The biggest dip starting past the midline</a:t>
            </a:r>
            <a:endParaRPr b="1" sz="1200"/>
          </a:p>
          <a:p>
            <a:pPr indent="-224155" lvl="0" marL="685800" rtl="0" algn="l">
              <a:lnSpc>
                <a:spcPct val="90000"/>
              </a:lnSpc>
              <a:spcBef>
                <a:spcPts val="0"/>
              </a:spcBef>
              <a:spcAft>
                <a:spcPts val="0"/>
              </a:spcAft>
              <a:buSzPct val="100000"/>
              <a:buChar char="-"/>
            </a:pPr>
            <a:r>
              <a:t/>
            </a:r>
            <a:endParaRPr b="1" sz="1200"/>
          </a:p>
          <a:p>
            <a:pPr indent="-236855" lvl="0" marL="254000" rtl="0" algn="l">
              <a:lnSpc>
                <a:spcPct val="90000"/>
              </a:lnSpc>
              <a:spcBef>
                <a:spcPts val="800"/>
              </a:spcBef>
              <a:spcAft>
                <a:spcPts val="0"/>
              </a:spcAft>
              <a:buClr>
                <a:schemeClr val="dk1"/>
              </a:buClr>
              <a:buSzPct val="100000"/>
              <a:buFont typeface="Arial"/>
              <a:buChar char="•"/>
            </a:pPr>
            <a:r>
              <a:rPr lang="en" sz="1200"/>
              <a:t>Are there homologues based on a Blast search? </a:t>
            </a:r>
            <a:r>
              <a:rPr b="1" lang="en" sz="1200"/>
              <a:t>(Answer)</a:t>
            </a:r>
            <a:endParaRPr b="1" sz="1200"/>
          </a:p>
          <a:p>
            <a:pPr indent="-224155" lvl="0" marL="685800" rtl="0" algn="l">
              <a:lnSpc>
                <a:spcPct val="90000"/>
              </a:lnSpc>
              <a:spcBef>
                <a:spcPts val="0"/>
              </a:spcBef>
              <a:spcAft>
                <a:spcPts val="0"/>
              </a:spcAft>
              <a:buSzPct val="100000"/>
              <a:buChar char="-"/>
            </a:pPr>
            <a:r>
              <a:t/>
            </a:r>
            <a:endParaRPr b="1" sz="1200"/>
          </a:p>
          <a:p>
            <a:pPr indent="-236855"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 </a:t>
            </a:r>
            <a:endParaRPr b="1" sz="1200"/>
          </a:p>
          <a:p>
            <a:pPr indent="0" lvl="0" marL="457200" rtl="0" algn="l">
              <a:lnSpc>
                <a:spcPct val="90000"/>
              </a:lnSpc>
              <a:spcBef>
                <a:spcPts val="800"/>
              </a:spcBef>
              <a:spcAft>
                <a:spcPts val="0"/>
              </a:spcAft>
              <a:buNone/>
            </a:pPr>
            <a:r>
              <a:rPr b="1" lang="en" sz="1200"/>
              <a:t>Yes, 1827bp</a:t>
            </a:r>
            <a:endParaRPr b="1" sz="1200"/>
          </a:p>
          <a:p>
            <a:pPr indent="-224155" lvl="0" marL="685800" rtl="0" algn="l">
              <a:lnSpc>
                <a:spcPct val="90000"/>
              </a:lnSpc>
              <a:spcBef>
                <a:spcPts val="800"/>
              </a:spcBef>
              <a:spcAft>
                <a:spcPts val="0"/>
              </a:spcAft>
              <a:buSzPct val="100000"/>
              <a:buChar char="-"/>
            </a:pPr>
            <a:r>
              <a:t/>
            </a:r>
            <a:endParaRPr b="1" sz="1200"/>
          </a:p>
          <a:p>
            <a:pPr indent="-236855"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    Yes, Hyperion &amp; Jehosophat </a:t>
            </a:r>
            <a:endParaRPr b="1" sz="1200"/>
          </a:p>
          <a:p>
            <a:pPr indent="-224155" lvl="0" marL="685800" rtl="0" algn="l">
              <a:lnSpc>
                <a:spcPct val="90000"/>
              </a:lnSpc>
              <a:spcBef>
                <a:spcPts val="0"/>
              </a:spcBef>
              <a:spcAft>
                <a:spcPts val="0"/>
              </a:spcAft>
              <a:buSzPct val="100000"/>
              <a:buChar char="-"/>
            </a:pPr>
            <a:r>
              <a:t/>
            </a:r>
            <a:endParaRPr b="1" sz="1200"/>
          </a:p>
          <a:p>
            <a:pPr indent="-236855" lvl="0" marL="254000" rtl="0" algn="l">
              <a:lnSpc>
                <a:spcPct val="90000"/>
              </a:lnSpc>
              <a:spcBef>
                <a:spcPts val="800"/>
              </a:spcBef>
              <a:spcAft>
                <a:spcPts val="0"/>
              </a:spcAft>
              <a:buSzPct val="100000"/>
              <a:buChar char="•"/>
            </a:pPr>
            <a:r>
              <a:rPr lang="en" sz="1200"/>
              <a:t>Direction: (</a:t>
            </a:r>
            <a:r>
              <a:rPr b="1" lang="en" sz="1200"/>
              <a:t>Fwd/Rev)</a:t>
            </a:r>
            <a:endParaRPr b="1" sz="1200"/>
          </a:p>
          <a:p>
            <a:pPr indent="-228600" lvl="1" marL="914400" rtl="0" algn="l">
              <a:lnSpc>
                <a:spcPct val="90000"/>
              </a:lnSpc>
              <a:spcBef>
                <a:spcPts val="800"/>
              </a:spcBef>
              <a:spcAft>
                <a:spcPts val="0"/>
              </a:spcAft>
              <a:buSzPct val="100000"/>
              <a:buNone/>
            </a:pPr>
            <a:r>
              <a:rPr b="1" lang="en" sz="1200"/>
              <a:t>Forward</a:t>
            </a:r>
            <a:endParaRPr b="1" sz="1200"/>
          </a:p>
        </p:txBody>
      </p:sp>
      <p:sp>
        <p:nvSpPr>
          <p:cNvPr id="453" name="Google Shape;453;p35"/>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6858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29 MAs @ 9291</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Yes,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a:t>
            </a:r>
            <a:r>
              <a:rPr b="1" lang="en" sz="1200">
                <a:solidFill>
                  <a:schemeClr val="dk1"/>
                </a:solidFill>
                <a:latin typeface="Calibri"/>
                <a:ea typeface="Calibri"/>
                <a:cs typeface="Calibri"/>
                <a:sym typeface="Calibri"/>
              </a:rPr>
              <a:t>es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 several with 100% alignment and others with over 95%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No decent results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6858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SD Score: -2.422, Z value: 2.746 (two higher but not inclusive of ORF)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Gap: 251; Spacing: 9</a:t>
            </a:r>
            <a:endParaRPr b="1" sz="1200">
              <a:solidFill>
                <a:schemeClr val="dk1"/>
              </a:solidFill>
              <a:latin typeface="Calibri"/>
              <a:ea typeface="Calibri"/>
              <a:cs typeface="Calibri"/>
              <a:sym typeface="Calibri"/>
            </a:endParaRPr>
          </a:p>
        </p:txBody>
      </p:sp>
      <p:sp>
        <p:nvSpPr>
          <p:cNvPr id="454" name="Google Shape;454;p35"/>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23</a:t>
            </a:r>
            <a:r>
              <a:rPr b="1" lang="en" sz="1500">
                <a:solidFill>
                  <a:schemeClr val="dk1"/>
                </a:solidFill>
                <a:latin typeface="Calibri"/>
                <a:ea typeface="Calibri"/>
                <a:cs typeface="Calibri"/>
                <a:sym typeface="Calibri"/>
              </a:rPr>
              <a:t>	</a:t>
            </a:r>
            <a:endParaRPr b="1" sz="1100"/>
          </a:p>
        </p:txBody>
      </p:sp>
      <p:sp>
        <p:nvSpPr>
          <p:cNvPr id="455" name="Google Shape;455;p35"/>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9291</a:t>
            </a:r>
            <a:endParaRPr sz="1100"/>
          </a:p>
        </p:txBody>
      </p:sp>
      <p:sp>
        <p:nvSpPr>
          <p:cNvPr id="456" name="Google Shape;456;p35"/>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500">
              <a:solidFill>
                <a:schemeClr val="dk1"/>
              </a:solidFill>
              <a:latin typeface="Calibri"/>
              <a:ea typeface="Calibri"/>
              <a:cs typeface="Calibri"/>
              <a:sym typeface="Calibri"/>
            </a:endParaRPr>
          </a:p>
          <a:p>
            <a:pPr indent="0" lvl="0" marL="0" marR="0" rtl="0" algn="ctr">
              <a:lnSpc>
                <a:spcPct val="90000"/>
              </a:lnSpc>
              <a:spcBef>
                <a:spcPts val="800"/>
              </a:spcBef>
              <a:spcAft>
                <a:spcPts val="0"/>
              </a:spcAft>
              <a:buClr>
                <a:schemeClr val="dk1"/>
              </a:buClr>
              <a:buSzPts val="1500"/>
              <a:buFont typeface="Arial"/>
              <a:buNone/>
            </a:pPr>
            <a:r>
              <a:rPr lang="en" sz="1100"/>
              <a:t>11,117</a:t>
            </a:r>
            <a:endParaRPr sz="1100"/>
          </a:p>
        </p:txBody>
      </p:sp>
      <p:sp>
        <p:nvSpPr>
          <p:cNvPr id="457" name="Google Shape;457;p35"/>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1827bp</a:t>
            </a:r>
            <a:endParaRPr sz="1100"/>
          </a:p>
        </p:txBody>
      </p:sp>
      <p:sp>
        <p:nvSpPr>
          <p:cNvPr id="458" name="Google Shape;458;p35"/>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Glimmer Score: 9</a:t>
            </a:r>
            <a:r>
              <a:rPr lang="en" sz="1500">
                <a:solidFill>
                  <a:schemeClr val="dk1"/>
                </a:solidFill>
                <a:latin typeface="Calibri"/>
                <a:ea typeface="Calibri"/>
                <a:cs typeface="Calibri"/>
                <a:sym typeface="Calibri"/>
              </a:rPr>
              <a:t>291, 12.93</a:t>
            </a:r>
            <a:r>
              <a:rPr b="0" i="0" lang="en" sz="1500" u="none" cap="none" strike="noStrike">
                <a:solidFill>
                  <a:schemeClr val="dk1"/>
                </a:solidFill>
                <a:latin typeface="Calibri"/>
                <a:ea typeface="Calibri"/>
                <a:cs typeface="Calibri"/>
                <a:sym typeface="Calibri"/>
              </a:rPr>
              <a:t> </a:t>
            </a:r>
            <a:endParaRPr sz="1100"/>
          </a:p>
        </p:txBody>
      </p:sp>
      <p:sp>
        <p:nvSpPr>
          <p:cNvPr id="459" name="Google Shape;459;p35"/>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9291</a:t>
            </a:r>
            <a:endParaRPr sz="1100"/>
          </a:p>
        </p:txBody>
      </p:sp>
      <p:sp>
        <p:nvSpPr>
          <p:cNvPr id="460" name="Google Shape;460;p35"/>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Sa</a:t>
            </a:r>
            <a:r>
              <a:rPr lang="en" sz="1500">
                <a:solidFill>
                  <a:schemeClr val="dk1"/>
                </a:solidFill>
                <a:latin typeface="Calibri"/>
                <a:ea typeface="Calibri"/>
                <a:cs typeface="Calibri"/>
                <a:sym typeface="Calibri"/>
              </a:rPr>
              <a:t>riah</a:t>
            </a:r>
            <a:r>
              <a:rPr b="0" i="0" lang="en" sz="1500" u="none" cap="none" strike="noStrike">
                <a:solidFill>
                  <a:schemeClr val="dk1"/>
                </a:solidFill>
                <a:latin typeface="Calibri"/>
                <a:ea typeface="Calibri"/>
                <a:cs typeface="Calibri"/>
                <a:sym typeface="Calibri"/>
              </a:rPr>
              <a:t> </a:t>
            </a:r>
            <a:endParaRPr sz="1100"/>
          </a:p>
        </p:txBody>
      </p:sp>
      <p:sp>
        <p:nvSpPr>
          <p:cNvPr id="461" name="Google Shape;461;p35"/>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endParaRPr sz="1500">
              <a:solidFill>
                <a:schemeClr val="dk1"/>
              </a:solidFill>
              <a:latin typeface="Calibri"/>
              <a:ea typeface="Calibri"/>
              <a:cs typeface="Calibri"/>
              <a:sym typeface="Calibri"/>
            </a:endParaRPr>
          </a:p>
        </p:txBody>
      </p:sp>
      <p:sp>
        <p:nvSpPr>
          <p:cNvPr id="462" name="Google Shape;462;p35"/>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463" name="Google Shape;463;p35"/>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7" name="Shape 467"/>
        <p:cNvGrpSpPr/>
        <p:nvPr/>
      </p:nvGrpSpPr>
      <p:grpSpPr>
        <a:xfrm>
          <a:off x="0" y="0"/>
          <a:ext cx="0" cy="0"/>
          <a:chOff x="0" y="0"/>
          <a:chExt cx="0" cy="0"/>
        </a:xfrm>
      </p:grpSpPr>
      <p:sp>
        <p:nvSpPr>
          <p:cNvPr id="468" name="Google Shape;468;p36"/>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24 Annotation</a:t>
            </a:r>
            <a:endParaRPr sz="2900"/>
          </a:p>
        </p:txBody>
      </p:sp>
      <p:sp>
        <p:nvSpPr>
          <p:cNvPr id="469" name="Google Shape;469;p36"/>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r>
              <a:rPr b="1" lang="en" sz="1200">
                <a:solidFill>
                  <a:schemeClr val="dk1"/>
                </a:solidFill>
                <a:latin typeface="Calibri"/>
                <a:ea typeface="Calibri"/>
                <a:cs typeface="Calibri"/>
                <a:sym typeface="Calibri"/>
              </a:rPr>
              <a:t> Capsid maturation protease and MuF-like fusion protein (Jehoshaphat comparison)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Capsid maturation protease and MuF-like fusion protein(NCBI Blast)</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r>
              <a:rPr b="1" lang="en" sz="1200">
                <a:solidFill>
                  <a:schemeClr val="dk1"/>
                </a:solidFill>
                <a:latin typeface="Calibri"/>
                <a:ea typeface="Calibri"/>
                <a:cs typeface="Calibri"/>
                <a:sym typeface="Calibri"/>
              </a:rPr>
              <a:t>  MuF-like protein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r>
              <a:rPr lang="en" sz="1200">
                <a:solidFill>
                  <a:schemeClr val="dk1"/>
                </a:solidFill>
                <a:latin typeface="Calibri"/>
                <a:ea typeface="Calibri"/>
                <a:cs typeface="Calibri"/>
                <a:sym typeface="Calibri"/>
              </a:rPr>
              <a:t> No</a:t>
            </a:r>
            <a:endParaRPr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470" name="Google Shape;470;p36"/>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rtl="0" algn="ctr">
              <a:lnSpc>
                <a:spcPct val="90000"/>
              </a:lnSpc>
              <a:spcBef>
                <a:spcPts val="0"/>
              </a:spcBef>
              <a:spcAft>
                <a:spcPts val="0"/>
              </a:spcAft>
              <a:buClr>
                <a:schemeClr val="dk1"/>
              </a:buClr>
              <a:buSzPct val="64285"/>
              <a:buNone/>
            </a:pPr>
            <a:r>
              <a:rPr lang="en"/>
              <a:t>Is it a gene? Yes</a:t>
            </a:r>
            <a:endParaRPr b="1"/>
          </a:p>
          <a:p>
            <a:pPr indent="-248284"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r>
              <a:rPr b="1" lang="en" sz="1200"/>
              <a:t>(Y/N and description) High coding potential, however presented with </a:t>
            </a:r>
            <a:r>
              <a:rPr b="1" lang="en" sz="1200"/>
              <a:t>several</a:t>
            </a:r>
            <a:r>
              <a:rPr b="1" lang="en" sz="1200"/>
              <a:t> major dips, particularly toward beginning of gene coding potential. </a:t>
            </a:r>
            <a:endParaRPr b="1" sz="1200"/>
          </a:p>
          <a:p>
            <a:pPr indent="-235584" lvl="0" marL="685800" rtl="0" algn="l">
              <a:lnSpc>
                <a:spcPct val="90000"/>
              </a:lnSpc>
              <a:spcBef>
                <a:spcPts val="0"/>
              </a:spcBef>
              <a:spcAft>
                <a:spcPts val="0"/>
              </a:spcAft>
              <a:buSzPct val="100000"/>
              <a:buChar char="-"/>
            </a:pPr>
            <a:r>
              <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Are there homologues based on a Blast search? </a:t>
            </a:r>
            <a:r>
              <a:rPr b="1" lang="en" sz="1200"/>
              <a:t>(Answer) Yes</a:t>
            </a:r>
            <a:endParaRPr b="1" sz="1200"/>
          </a:p>
          <a:p>
            <a:pPr indent="-235584" lvl="0" marL="685800" rtl="0" algn="l">
              <a:lnSpc>
                <a:spcPct val="90000"/>
              </a:lnSpc>
              <a:spcBef>
                <a:spcPts val="0"/>
              </a:spcBef>
              <a:spcAft>
                <a:spcPts val="0"/>
              </a:spcAft>
              <a:buSzPct val="100000"/>
              <a:buChar char="-"/>
            </a:pPr>
            <a:r>
              <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 Yes, 3,204 bp</a:t>
            </a:r>
            <a:endParaRPr b="1" sz="1200"/>
          </a:p>
          <a:p>
            <a:pPr indent="-235584" lvl="0" marL="685800" rtl="0" algn="l">
              <a:lnSpc>
                <a:spcPct val="90000"/>
              </a:lnSpc>
              <a:spcBef>
                <a:spcPts val="0"/>
              </a:spcBef>
              <a:spcAft>
                <a:spcPts val="0"/>
              </a:spcAft>
              <a:buSzPct val="100000"/>
              <a:buChar char="-"/>
            </a:pPr>
            <a:r>
              <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 Yes, </a:t>
            </a:r>
            <a:r>
              <a:rPr b="1" lang="en" sz="1200">
                <a:solidFill>
                  <a:schemeClr val="dk1"/>
                </a:solidFill>
                <a:latin typeface="Calibri"/>
                <a:ea typeface="Calibri"/>
                <a:cs typeface="Calibri"/>
                <a:sym typeface="Calibri"/>
              </a:rPr>
              <a:t>Jehoshaphat &amp; Nike </a:t>
            </a:r>
            <a:endParaRPr b="1" sz="1200"/>
          </a:p>
          <a:p>
            <a:pPr indent="-235584" lvl="0" marL="685800" rtl="0" algn="l">
              <a:lnSpc>
                <a:spcPct val="90000"/>
              </a:lnSpc>
              <a:spcBef>
                <a:spcPts val="0"/>
              </a:spcBef>
              <a:spcAft>
                <a:spcPts val="0"/>
              </a:spcAft>
              <a:buSzPct val="100000"/>
              <a:buChar char="-"/>
            </a:pPr>
            <a:r>
              <a:t/>
            </a:r>
            <a:endParaRPr b="1" sz="1200"/>
          </a:p>
          <a:p>
            <a:pPr indent="-248284" lvl="0" marL="254000" rtl="0" algn="l">
              <a:lnSpc>
                <a:spcPct val="90000"/>
              </a:lnSpc>
              <a:spcBef>
                <a:spcPts val="800"/>
              </a:spcBef>
              <a:spcAft>
                <a:spcPts val="0"/>
              </a:spcAft>
              <a:buSzPct val="1000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Fwd </a:t>
            </a:r>
            <a:endParaRPr b="1" sz="1200"/>
          </a:p>
        </p:txBody>
      </p:sp>
      <p:sp>
        <p:nvSpPr>
          <p:cNvPr id="471" name="Google Shape;471;p36"/>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11,117</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Starterator has 27 MAs @ 11,117</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Yes and </a:t>
            </a: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No</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 (NCBI Blast) Most above 93% alignment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No decent results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Yes</a:t>
            </a:r>
            <a:r>
              <a:rPr b="1" lang="en" sz="1200">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SD S</a:t>
            </a:r>
            <a:r>
              <a:rPr b="1" lang="en" sz="1200">
                <a:solidFill>
                  <a:schemeClr val="dk1"/>
                </a:solidFill>
                <a:latin typeface="Calibri"/>
                <a:ea typeface="Calibri"/>
                <a:cs typeface="Calibri"/>
                <a:sym typeface="Calibri"/>
              </a:rPr>
              <a:t>core: -4.234, Z Value: 1.871</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Overlap of 1 (Gap = -1) Spacing of 13bp</a:t>
            </a:r>
            <a:endParaRPr b="1" sz="1200">
              <a:solidFill>
                <a:schemeClr val="dk1"/>
              </a:solidFill>
              <a:latin typeface="Calibri"/>
              <a:ea typeface="Calibri"/>
              <a:cs typeface="Calibri"/>
              <a:sym typeface="Calibri"/>
            </a:endParaRPr>
          </a:p>
        </p:txBody>
      </p:sp>
      <p:sp>
        <p:nvSpPr>
          <p:cNvPr id="472" name="Google Shape;472;p36"/>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24</a:t>
            </a:r>
            <a:endParaRPr b="1" sz="1100"/>
          </a:p>
        </p:txBody>
      </p:sp>
      <p:sp>
        <p:nvSpPr>
          <p:cNvPr id="473" name="Google Shape;473;p36"/>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11,117</a:t>
            </a:r>
            <a:endParaRPr sz="1100"/>
          </a:p>
        </p:txBody>
      </p:sp>
      <p:sp>
        <p:nvSpPr>
          <p:cNvPr id="474" name="Google Shape;474;p36"/>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14,320</a:t>
            </a:r>
            <a:endParaRPr sz="1100"/>
          </a:p>
        </p:txBody>
      </p:sp>
      <p:sp>
        <p:nvSpPr>
          <p:cNvPr id="475" name="Google Shape;475;p36"/>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3,204 bp</a:t>
            </a:r>
            <a:endParaRPr sz="1100"/>
          </a:p>
        </p:txBody>
      </p:sp>
      <p:sp>
        <p:nvSpPr>
          <p:cNvPr id="476" name="Google Shape;476;p36"/>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11,117  Glimmer Score: 11.41 </a:t>
            </a:r>
            <a:endParaRPr sz="1100"/>
          </a:p>
        </p:txBody>
      </p:sp>
      <p:sp>
        <p:nvSpPr>
          <p:cNvPr id="477" name="Google Shape;477;p36"/>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11,117</a:t>
            </a:r>
            <a:endParaRPr sz="1100"/>
          </a:p>
        </p:txBody>
      </p:sp>
      <p:sp>
        <p:nvSpPr>
          <p:cNvPr id="478" name="Google Shape;478;p36"/>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Sariah</a:t>
            </a:r>
            <a:endParaRPr sz="1100"/>
          </a:p>
        </p:txBody>
      </p:sp>
      <p:sp>
        <p:nvSpPr>
          <p:cNvPr id="479" name="Google Shape;479;p36"/>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endParaRPr b="1" sz="1500">
              <a:solidFill>
                <a:schemeClr val="dk1"/>
              </a:solidFill>
              <a:latin typeface="Calibri"/>
              <a:ea typeface="Calibri"/>
              <a:cs typeface="Calibri"/>
              <a:sym typeface="Calibri"/>
            </a:endParaRPr>
          </a:p>
        </p:txBody>
      </p:sp>
      <p:sp>
        <p:nvSpPr>
          <p:cNvPr id="480" name="Google Shape;480;p36"/>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481" name="Google Shape;481;p36"/>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Ne</a:t>
            </a:r>
            <a:r>
              <a:rPr lang="en">
                <a:solidFill>
                  <a:schemeClr val="dk1"/>
                </a:solidFill>
                <a:latin typeface="Calibri"/>
                <a:ea typeface="Calibri"/>
                <a:cs typeface="Calibri"/>
                <a:sym typeface="Calibri"/>
              </a:rPr>
              <a:t>west guidance says leave off MuF-like fusion protein. Recent evidence suggests that it doesn’t actually mean anything. </a:t>
            </a:r>
            <a:r>
              <a:rPr lang="en" u="sng">
                <a:solidFill>
                  <a:schemeClr val="hlink"/>
                </a:solidFill>
                <a:latin typeface="Calibri"/>
                <a:ea typeface="Calibri"/>
                <a:cs typeface="Calibri"/>
                <a:sym typeface="Calibri"/>
                <a:hlinkClick r:id="rId3"/>
              </a:rPr>
              <a:t>https://seaphages.org/forums/topic/4628/</a:t>
            </a:r>
            <a:r>
              <a:rPr lang="en">
                <a:solidFill>
                  <a:schemeClr val="dk1"/>
                </a:solidFill>
                <a:latin typeface="Calibri"/>
                <a:ea typeface="Calibri"/>
                <a:cs typeface="Calibri"/>
                <a:sym typeface="Calibri"/>
              </a:rPr>
              <a:t>, </a:t>
            </a:r>
            <a:r>
              <a:rPr lang="en" u="sng">
                <a:solidFill>
                  <a:schemeClr val="hlink"/>
                </a:solidFill>
                <a:latin typeface="Calibri"/>
                <a:ea typeface="Calibri"/>
                <a:cs typeface="Calibri"/>
                <a:sym typeface="Calibri"/>
                <a:hlinkClick r:id="rId4"/>
              </a:rPr>
              <a:t>https://seaphages.org/forums/topic/4516/</a:t>
            </a:r>
            <a:r>
              <a:rPr lang="en">
                <a:solidFill>
                  <a:schemeClr val="dk1"/>
                </a:solidFill>
                <a:latin typeface="Calibri"/>
                <a:ea typeface="Calibri"/>
                <a:cs typeface="Calibri"/>
                <a:sym typeface="Calibri"/>
              </a:rPr>
              <a:t> -Scott</a:t>
            </a:r>
            <a:endParaRPr>
              <a:solidFill>
                <a:schemeClr val="dk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5" name="Shape 485"/>
        <p:cNvGrpSpPr/>
        <p:nvPr/>
      </p:nvGrpSpPr>
      <p:grpSpPr>
        <a:xfrm>
          <a:off x="0" y="0"/>
          <a:ext cx="0" cy="0"/>
          <a:chOff x="0" y="0"/>
          <a:chExt cx="0" cy="0"/>
        </a:xfrm>
      </p:grpSpPr>
      <p:sp>
        <p:nvSpPr>
          <p:cNvPr id="486" name="Google Shape;486;p37"/>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25 Annotation</a:t>
            </a:r>
            <a:endParaRPr sz="2900"/>
          </a:p>
        </p:txBody>
      </p:sp>
      <p:sp>
        <p:nvSpPr>
          <p:cNvPr id="487" name="Google Shape;487;p37"/>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a:t>
            </a:r>
            <a:r>
              <a:rPr lang="en" sz="1800">
                <a:solidFill>
                  <a:schemeClr val="dk1"/>
                </a:solidFill>
                <a:latin typeface="Calibri"/>
                <a:ea typeface="Calibri"/>
                <a:cs typeface="Calibri"/>
                <a:sym typeface="Calibri"/>
              </a:rPr>
              <a:t>Protei</a:t>
            </a:r>
            <a:r>
              <a:rPr b="0" i="0" lang="en" sz="1800" u="none" cap="none" strike="noStrike">
                <a:solidFill>
                  <a:schemeClr val="dk1"/>
                </a:solidFill>
                <a:latin typeface="Calibri"/>
                <a:ea typeface="Calibri"/>
                <a:cs typeface="Calibri"/>
                <a:sym typeface="Calibri"/>
              </a:rPr>
              <a:t>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r>
              <a:rPr b="1" lang="en" sz="1200">
                <a:solidFill>
                  <a:schemeClr val="dk1"/>
                </a:solidFill>
                <a:latin typeface="Calibri"/>
                <a:ea typeface="Calibri"/>
                <a:cs typeface="Calibri"/>
                <a:sym typeface="Calibri"/>
              </a:rPr>
              <a:t> 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No reasonable data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488" name="Google Shape;488;p37"/>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Yes there is fair coding potential but it decently smaller than the stated ORF </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 Yes</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Yes, 150bp</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 Yes, Nike and Squash </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SzPts val="1200"/>
              <a:buChar char="•"/>
            </a:pPr>
            <a:r>
              <a:rPr lang="en" sz="1200"/>
              <a:t>Direction: (</a:t>
            </a:r>
            <a:r>
              <a:rPr b="1" lang="en" sz="1200"/>
              <a:t>Fwd/Rev) Fwd</a:t>
            </a:r>
            <a:endParaRPr b="1" sz="1200"/>
          </a:p>
        </p:txBody>
      </p:sp>
      <p:sp>
        <p:nvSpPr>
          <p:cNvPr id="489" name="Google Shape;489;p37"/>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highlight>
                  <a:srgbClr val="F6B26B"/>
                </a:highlight>
                <a:latin typeface="Calibri"/>
                <a:ea typeface="Calibri"/>
                <a:cs typeface="Calibri"/>
                <a:sym typeface="Calibri"/>
              </a:rPr>
              <a:t>Start position? </a:t>
            </a:r>
            <a:r>
              <a:rPr lang="en" sz="1800">
                <a:solidFill>
                  <a:schemeClr val="dk1"/>
                </a:solidFill>
                <a:highlight>
                  <a:srgbClr val="F6B26B"/>
                </a:highlight>
                <a:latin typeface="Calibri"/>
                <a:ea typeface="Calibri"/>
                <a:cs typeface="Calibri"/>
                <a:sym typeface="Calibri"/>
              </a:rPr>
              <a:t>14357???</a:t>
            </a:r>
            <a:endParaRPr b="1" sz="1100">
              <a:highlight>
                <a:srgbClr val="F6B26B"/>
              </a:highlight>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Starterator only has MAs @ 14324</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Yes and Yes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No</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All alignment is around 80% for the hypothetical </a:t>
            </a:r>
            <a:r>
              <a:rPr b="1" lang="en" sz="1200">
                <a:solidFill>
                  <a:schemeClr val="dk1"/>
                </a:solidFill>
                <a:latin typeface="Calibri"/>
                <a:ea typeface="Calibri"/>
                <a:cs typeface="Calibri"/>
                <a:sym typeface="Calibri"/>
              </a:rPr>
              <a:t>protein… </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No </a:t>
            </a:r>
            <a:r>
              <a:rPr lang="en" sz="1200">
                <a:solidFill>
                  <a:schemeClr val="dk1"/>
                </a:solidFill>
                <a:latin typeface="Calibri"/>
                <a:ea typeface="Calibri"/>
                <a:cs typeface="Calibri"/>
                <a:sym typeface="Calibri"/>
              </a:rPr>
              <a:t>reasonable</a:t>
            </a:r>
            <a:r>
              <a:rPr lang="en" sz="1200">
                <a:solidFill>
                  <a:schemeClr val="dk1"/>
                </a:solidFill>
                <a:latin typeface="Calibri"/>
                <a:ea typeface="Calibri"/>
                <a:cs typeface="Calibri"/>
                <a:sym typeface="Calibri"/>
              </a:rPr>
              <a:t> data </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r>
              <a:rPr b="1" lang="en" sz="1200">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a:t>
            </a:r>
            <a:r>
              <a:rPr b="1" lang="en" sz="1200">
                <a:solidFill>
                  <a:schemeClr val="dk1"/>
                </a:solidFill>
                <a:latin typeface="Calibri"/>
                <a:ea typeface="Calibri"/>
                <a:cs typeface="Calibri"/>
                <a:sym typeface="Calibri"/>
              </a:rPr>
              <a:t>es-</a:t>
            </a:r>
            <a:r>
              <a:rPr b="1" i="0" lang="en" sz="1200" u="none" cap="none" strike="noStrike">
                <a:solidFill>
                  <a:schemeClr val="dk1"/>
                </a:solidFill>
                <a:latin typeface="Calibri"/>
                <a:ea typeface="Calibri"/>
                <a:cs typeface="Calibri"/>
                <a:sym typeface="Calibri"/>
              </a:rPr>
              <a:t> SD Score</a:t>
            </a:r>
            <a:r>
              <a:rPr b="1" lang="en" sz="1200">
                <a:solidFill>
                  <a:schemeClr val="dk1"/>
                </a:solidFill>
                <a:latin typeface="Calibri"/>
                <a:ea typeface="Calibri"/>
                <a:cs typeface="Calibri"/>
                <a:sym typeface="Calibri"/>
              </a:rPr>
              <a:t>: -2.791</a:t>
            </a:r>
            <a:r>
              <a:rPr b="1" i="0" lang="en" sz="1200" u="none" cap="none" strike="noStrike">
                <a:solidFill>
                  <a:schemeClr val="dk1"/>
                </a:solidFill>
                <a:latin typeface="Calibri"/>
                <a:ea typeface="Calibri"/>
                <a:cs typeface="Calibri"/>
                <a:sym typeface="Calibri"/>
              </a:rPr>
              <a:t>;</a:t>
            </a:r>
            <a:r>
              <a:rPr b="1" lang="en" sz="1200">
                <a:solidFill>
                  <a:schemeClr val="dk1"/>
                </a:solidFill>
                <a:latin typeface="Calibri"/>
                <a:ea typeface="Calibri"/>
                <a:cs typeface="Calibri"/>
                <a:sym typeface="Calibri"/>
              </a:rPr>
              <a:t> Z-value: 2.567</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 Gap of 36, Spacing of 12</a:t>
            </a:r>
            <a:endParaRPr b="0" i="0" sz="1329" u="none" cap="none" strike="noStrike">
              <a:solidFill>
                <a:schemeClr val="dk1"/>
              </a:solidFill>
              <a:latin typeface="Calibri"/>
              <a:ea typeface="Calibri"/>
              <a:cs typeface="Calibri"/>
              <a:sym typeface="Calibri"/>
            </a:endParaRPr>
          </a:p>
        </p:txBody>
      </p:sp>
      <p:sp>
        <p:nvSpPr>
          <p:cNvPr id="490" name="Google Shape;490;p37"/>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25</a:t>
            </a:r>
            <a:endParaRPr b="1" sz="1100"/>
          </a:p>
        </p:txBody>
      </p:sp>
      <p:sp>
        <p:nvSpPr>
          <p:cNvPr id="491" name="Google Shape;491;p37"/>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14,357???</a:t>
            </a:r>
            <a:endParaRPr sz="1100"/>
          </a:p>
        </p:txBody>
      </p:sp>
      <p:sp>
        <p:nvSpPr>
          <p:cNvPr id="492" name="Google Shape;492;p37"/>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14,506</a:t>
            </a:r>
            <a:endParaRPr sz="1100"/>
          </a:p>
        </p:txBody>
      </p:sp>
      <p:sp>
        <p:nvSpPr>
          <p:cNvPr id="493" name="Google Shape;493;p37"/>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150bp</a:t>
            </a:r>
            <a:endParaRPr sz="1100"/>
          </a:p>
        </p:txBody>
      </p:sp>
      <p:sp>
        <p:nvSpPr>
          <p:cNvPr id="494" name="Google Shape;494;p37"/>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14,357  Glimmer Score: 14.</a:t>
            </a:r>
            <a:r>
              <a:rPr lang="en" sz="1500">
                <a:solidFill>
                  <a:schemeClr val="dk1"/>
                </a:solidFill>
                <a:latin typeface="Calibri"/>
                <a:ea typeface="Calibri"/>
                <a:cs typeface="Calibri"/>
                <a:sym typeface="Calibri"/>
              </a:rPr>
              <a:t>18</a:t>
            </a:r>
            <a:r>
              <a:rPr b="0" i="0" lang="en" sz="1500" u="none" cap="none" strike="noStrike">
                <a:solidFill>
                  <a:schemeClr val="dk1"/>
                </a:solidFill>
                <a:latin typeface="Calibri"/>
                <a:ea typeface="Calibri"/>
                <a:cs typeface="Calibri"/>
                <a:sym typeface="Calibri"/>
              </a:rPr>
              <a:t> </a:t>
            </a:r>
            <a:endParaRPr sz="1100"/>
          </a:p>
        </p:txBody>
      </p:sp>
      <p:sp>
        <p:nvSpPr>
          <p:cNvPr id="495" name="Google Shape;495;p37"/>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14,357</a:t>
            </a:r>
            <a:endParaRPr sz="1100"/>
          </a:p>
        </p:txBody>
      </p:sp>
      <p:sp>
        <p:nvSpPr>
          <p:cNvPr id="496" name="Google Shape;496;p37"/>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Sariah</a:t>
            </a:r>
            <a:endParaRPr sz="1100"/>
          </a:p>
        </p:txBody>
      </p:sp>
      <p:sp>
        <p:nvSpPr>
          <p:cNvPr id="497" name="Google Shape;497;p37"/>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498" name="Google Shape;498;p37"/>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499" name="Google Shape;499;p37"/>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S</a:t>
            </a:r>
            <a:r>
              <a:rPr lang="en">
                <a:solidFill>
                  <a:schemeClr val="dk1"/>
                </a:solidFill>
                <a:latin typeface="Calibri"/>
                <a:ea typeface="Calibri"/>
                <a:cs typeface="Calibri"/>
                <a:sym typeface="Calibri"/>
              </a:rPr>
              <a:t>EA-PHAGES Bioinformatics guide tells that a gap of more than 50bp is of concern. Brea: changed start site due to longest open reading frame, as well number of manual annotations for the new start site 14324 which is 30 rather when the old start site had 0. The gap for this start site is also only a gap of 3, not over 50bp..</a:t>
            </a:r>
            <a:endParaRPr sz="11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3" name="Shape 503"/>
        <p:cNvGrpSpPr/>
        <p:nvPr/>
      </p:nvGrpSpPr>
      <p:grpSpPr>
        <a:xfrm>
          <a:off x="0" y="0"/>
          <a:ext cx="0" cy="0"/>
          <a:chOff x="0" y="0"/>
          <a:chExt cx="0" cy="0"/>
        </a:xfrm>
      </p:grpSpPr>
      <p:sp>
        <p:nvSpPr>
          <p:cNvPr id="504" name="Google Shape;504;p38"/>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26 Annotation</a:t>
            </a:r>
            <a:endParaRPr sz="2900"/>
          </a:p>
        </p:txBody>
      </p:sp>
      <p:sp>
        <p:nvSpPr>
          <p:cNvPr id="505" name="Google Shape;505;p38"/>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a:t>
            </a:r>
            <a:r>
              <a:rPr lang="en" sz="1800">
                <a:solidFill>
                  <a:schemeClr val="dk1"/>
                </a:solidFill>
                <a:latin typeface="Calibri"/>
                <a:ea typeface="Calibri"/>
                <a:cs typeface="Calibri"/>
                <a:sym typeface="Calibri"/>
              </a:rPr>
              <a:t> </a:t>
            </a:r>
            <a:r>
              <a:rPr lang="en" sz="1050">
                <a:solidFill>
                  <a:srgbClr val="222222"/>
                </a:solidFill>
                <a:highlight>
                  <a:srgbClr val="F9F9F9"/>
                </a:highlight>
                <a:latin typeface="Roboto"/>
                <a:ea typeface="Roboto"/>
                <a:cs typeface="Roboto"/>
                <a:sym typeface="Roboto"/>
              </a:rPr>
              <a:t>major capsid hexamer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 </a:t>
            </a:r>
            <a:r>
              <a:rPr b="1" lang="en" sz="1200">
                <a:solidFill>
                  <a:schemeClr val="dk1"/>
                </a:solidFill>
                <a:latin typeface="Calibri"/>
                <a:ea typeface="Calibri"/>
                <a:cs typeface="Calibri"/>
                <a:sym typeface="Calibri"/>
              </a:rPr>
              <a:t>major capsid hexamer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(NCBI Blast- major capsid hexamer protein)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506" name="Google Shape;506;p38"/>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rtl="0" algn="ctr">
              <a:lnSpc>
                <a:spcPct val="90000"/>
              </a:lnSpc>
              <a:spcBef>
                <a:spcPts val="0"/>
              </a:spcBef>
              <a:spcAft>
                <a:spcPts val="0"/>
              </a:spcAft>
              <a:buClr>
                <a:schemeClr val="dk1"/>
              </a:buClr>
              <a:buSzPct val="64285"/>
              <a:buNone/>
            </a:pPr>
            <a:r>
              <a:rPr lang="en"/>
              <a:t>Is it a gene? Yes</a:t>
            </a:r>
            <a:endParaRPr b="1"/>
          </a:p>
          <a:p>
            <a:pPr indent="-242570"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r>
              <a:rPr b="1" lang="en" sz="1200"/>
              <a:t>(Y/N and description)..</a:t>
            </a:r>
            <a:endParaRPr b="1" sz="1200"/>
          </a:p>
          <a:p>
            <a:pPr indent="-229869" lvl="0" marL="685800" rtl="0" algn="l">
              <a:lnSpc>
                <a:spcPct val="90000"/>
              </a:lnSpc>
              <a:spcBef>
                <a:spcPts val="0"/>
              </a:spcBef>
              <a:spcAft>
                <a:spcPts val="0"/>
              </a:spcAft>
              <a:buSzPct val="100000"/>
              <a:buChar char="-"/>
            </a:pPr>
            <a:r>
              <a:rPr b="1" lang="en" sz="1200"/>
              <a:t>Yes, only has a few dips in the image that varry from brely teahcin midlinebut overall a flat and smooth coding </a:t>
            </a:r>
            <a:r>
              <a:rPr b="1" lang="en" sz="1200"/>
              <a:t>potential</a:t>
            </a:r>
            <a:r>
              <a:rPr b="1" lang="en" sz="1200"/>
              <a:t> </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Are there homologues based on a Blast search? </a:t>
            </a:r>
            <a:r>
              <a:rPr b="1" lang="en" sz="1200"/>
              <a:t>(Answer)</a:t>
            </a:r>
            <a:endParaRPr b="1" sz="1200"/>
          </a:p>
          <a:p>
            <a:pPr indent="-229869" lvl="0" marL="685800" rtl="0" algn="l">
              <a:lnSpc>
                <a:spcPct val="90000"/>
              </a:lnSpc>
              <a:spcBef>
                <a:spcPts val="0"/>
              </a:spcBef>
              <a:spcAft>
                <a:spcPts val="0"/>
              </a:spcAft>
              <a:buSzPct val="100000"/>
              <a:buChar char="-"/>
            </a:pPr>
            <a:r>
              <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 Yes, 1827 bp</a:t>
            </a:r>
            <a:endParaRPr b="1" sz="1200"/>
          </a:p>
          <a:p>
            <a:pPr indent="-229869" lvl="0" marL="685800" rtl="0" algn="l">
              <a:lnSpc>
                <a:spcPct val="90000"/>
              </a:lnSpc>
              <a:spcBef>
                <a:spcPts val="0"/>
              </a:spcBef>
              <a:spcAft>
                <a:spcPts val="0"/>
              </a:spcAft>
              <a:buSzPct val="100000"/>
              <a:buChar char="-"/>
            </a:pPr>
            <a:r>
              <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a:t>
            </a:r>
            <a:endParaRPr b="1" sz="1200"/>
          </a:p>
          <a:p>
            <a:pPr indent="-228600" lvl="1" marL="914400" rtl="0" algn="l">
              <a:lnSpc>
                <a:spcPct val="90000"/>
              </a:lnSpc>
              <a:spcBef>
                <a:spcPts val="800"/>
              </a:spcBef>
              <a:spcAft>
                <a:spcPts val="0"/>
              </a:spcAft>
              <a:buSzPct val="100000"/>
              <a:buNone/>
            </a:pPr>
            <a:r>
              <a:rPr b="1" lang="en" sz="1200"/>
              <a:t>Yes (Jehoshophat &amp; Casend)</a:t>
            </a:r>
            <a:endParaRPr b="1" sz="1200"/>
          </a:p>
          <a:p>
            <a:pPr indent="-229869" lvl="0" marL="685800" rtl="0" algn="l">
              <a:lnSpc>
                <a:spcPct val="90000"/>
              </a:lnSpc>
              <a:spcBef>
                <a:spcPts val="0"/>
              </a:spcBef>
              <a:spcAft>
                <a:spcPts val="0"/>
              </a:spcAft>
              <a:buSzPct val="100000"/>
              <a:buChar char="-"/>
            </a:pPr>
            <a:r>
              <a:t/>
            </a:r>
            <a:endParaRPr b="1" sz="1200"/>
          </a:p>
          <a:p>
            <a:pPr indent="-242570" lvl="0" marL="254000" rtl="0" algn="l">
              <a:lnSpc>
                <a:spcPct val="90000"/>
              </a:lnSpc>
              <a:spcBef>
                <a:spcPts val="800"/>
              </a:spcBef>
              <a:spcAft>
                <a:spcPts val="0"/>
              </a:spcAft>
              <a:buSzPct val="100000"/>
              <a:buChar char="•"/>
            </a:pPr>
            <a:r>
              <a:rPr lang="en" sz="1200"/>
              <a:t>Direction: (</a:t>
            </a:r>
            <a:r>
              <a:rPr b="1" lang="en" sz="1200"/>
              <a:t>Fwd/Rev)</a:t>
            </a:r>
            <a:endParaRPr b="1" sz="1200"/>
          </a:p>
          <a:p>
            <a:pPr indent="-228600" lvl="1" marL="914400" rtl="0" algn="l">
              <a:lnSpc>
                <a:spcPct val="90000"/>
              </a:lnSpc>
              <a:spcBef>
                <a:spcPts val="800"/>
              </a:spcBef>
              <a:spcAft>
                <a:spcPts val="0"/>
              </a:spcAft>
              <a:buSzPct val="100000"/>
              <a:buNone/>
            </a:pPr>
            <a:r>
              <a:rPr b="1" lang="en" sz="1200"/>
              <a:t>Fwd </a:t>
            </a:r>
            <a:endParaRPr b="1" sz="1200"/>
          </a:p>
        </p:txBody>
      </p:sp>
      <p:sp>
        <p:nvSpPr>
          <p:cNvPr id="507" name="Google Shape;507;p38"/>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14644</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Yes,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SD Score:B -4</a:t>
            </a:r>
            <a:r>
              <a:rPr b="1" lang="en" sz="1200">
                <a:solidFill>
                  <a:schemeClr val="dk1"/>
                </a:solidFill>
                <a:latin typeface="Calibri"/>
                <a:ea typeface="Calibri"/>
                <a:cs typeface="Calibri"/>
                <a:sym typeface="Calibri"/>
              </a:rPr>
              <a:t>.23	</a:t>
            </a:r>
            <a:r>
              <a:rPr b="1" i="0" lang="en" sz="1200" u="none" cap="none" strike="noStrike">
                <a:solidFill>
                  <a:schemeClr val="dk1"/>
                </a:solidFill>
                <a:latin typeface="Calibri"/>
                <a:ea typeface="Calibri"/>
                <a:cs typeface="Calibri"/>
                <a:sym typeface="Calibri"/>
              </a:rPr>
              <a:t> Z Score: 1.871</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Gap 137; Spacing; 9</a:t>
            </a:r>
            <a:endParaRPr b="1" sz="1200">
              <a:solidFill>
                <a:schemeClr val="dk1"/>
              </a:solidFill>
              <a:latin typeface="Calibri"/>
              <a:ea typeface="Calibri"/>
              <a:cs typeface="Calibri"/>
              <a:sym typeface="Calibri"/>
            </a:endParaRPr>
          </a:p>
        </p:txBody>
      </p:sp>
      <p:sp>
        <p:nvSpPr>
          <p:cNvPr id="508" name="Google Shape;508;p38"/>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26</a:t>
            </a:r>
            <a:r>
              <a:rPr b="1" lang="en" sz="1500">
                <a:solidFill>
                  <a:schemeClr val="dk1"/>
                </a:solidFill>
                <a:latin typeface="Calibri"/>
                <a:ea typeface="Calibri"/>
                <a:cs typeface="Calibri"/>
                <a:sym typeface="Calibri"/>
              </a:rPr>
              <a:t>	</a:t>
            </a:r>
            <a:endParaRPr b="1" sz="1100"/>
          </a:p>
        </p:txBody>
      </p:sp>
      <p:sp>
        <p:nvSpPr>
          <p:cNvPr id="509" name="Google Shape;509;p38"/>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14,644</a:t>
            </a:r>
            <a:endParaRPr sz="1100"/>
          </a:p>
        </p:txBody>
      </p:sp>
      <p:sp>
        <p:nvSpPr>
          <p:cNvPr id="510" name="Google Shape;510;p38"/>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16,370</a:t>
            </a:r>
            <a:endParaRPr sz="1100"/>
          </a:p>
        </p:txBody>
      </p:sp>
      <p:sp>
        <p:nvSpPr>
          <p:cNvPr id="511" name="Google Shape;511;p38"/>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1827</a:t>
            </a:r>
            <a:endParaRPr sz="1100"/>
          </a:p>
        </p:txBody>
      </p:sp>
      <p:sp>
        <p:nvSpPr>
          <p:cNvPr id="512" name="Google Shape;512;p38"/>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1</a:t>
            </a:r>
            <a:r>
              <a:rPr lang="en" sz="1500">
                <a:solidFill>
                  <a:schemeClr val="dk1"/>
                </a:solidFill>
                <a:latin typeface="Calibri"/>
                <a:ea typeface="Calibri"/>
                <a:cs typeface="Calibri"/>
                <a:sym typeface="Calibri"/>
              </a:rPr>
              <a:t>4644 </a:t>
            </a:r>
            <a:r>
              <a:rPr b="0" i="0" lang="en" sz="1500" u="none" cap="none" strike="noStrike">
                <a:solidFill>
                  <a:schemeClr val="dk1"/>
                </a:solidFill>
                <a:latin typeface="Calibri"/>
                <a:ea typeface="Calibri"/>
                <a:cs typeface="Calibri"/>
                <a:sym typeface="Calibri"/>
              </a:rPr>
              <a:t>Glimmer Score: 15.28 </a:t>
            </a:r>
            <a:endParaRPr sz="1100"/>
          </a:p>
        </p:txBody>
      </p:sp>
      <p:sp>
        <p:nvSpPr>
          <p:cNvPr id="513" name="Google Shape;513;p38"/>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14644</a:t>
            </a:r>
            <a:endParaRPr sz="1100"/>
          </a:p>
        </p:txBody>
      </p:sp>
      <p:sp>
        <p:nvSpPr>
          <p:cNvPr id="514" name="Google Shape;514;p38"/>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Sariah	</a:t>
            </a:r>
            <a:endParaRPr sz="1100"/>
          </a:p>
        </p:txBody>
      </p:sp>
      <p:sp>
        <p:nvSpPr>
          <p:cNvPr id="515" name="Google Shape;515;p38"/>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Rylee</a:t>
            </a:r>
            <a:endParaRPr sz="1100"/>
          </a:p>
        </p:txBody>
      </p:sp>
      <p:sp>
        <p:nvSpPr>
          <p:cNvPr id="516" name="Google Shape;516;p38"/>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517" name="Google Shape;517;p38"/>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1" name="Shape 521"/>
        <p:cNvGrpSpPr/>
        <p:nvPr/>
      </p:nvGrpSpPr>
      <p:grpSpPr>
        <a:xfrm>
          <a:off x="0" y="0"/>
          <a:ext cx="0" cy="0"/>
          <a:chOff x="0" y="0"/>
          <a:chExt cx="0" cy="0"/>
        </a:xfrm>
      </p:grpSpPr>
      <p:sp>
        <p:nvSpPr>
          <p:cNvPr id="522" name="Google Shape;522;p39"/>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27 Annotation</a:t>
            </a:r>
            <a:endParaRPr sz="2900"/>
          </a:p>
        </p:txBody>
      </p:sp>
      <p:sp>
        <p:nvSpPr>
          <p:cNvPr id="523" name="Google Shape;523;p39"/>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a:t>
            </a:r>
            <a:r>
              <a:rPr lang="en" sz="1800">
                <a:solidFill>
                  <a:schemeClr val="dk1"/>
                </a:solidFill>
                <a:latin typeface="Calibri"/>
                <a:ea typeface="Calibri"/>
                <a:cs typeface="Calibri"/>
                <a:sym typeface="Calibri"/>
              </a:rPr>
              <a:t>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Hypothetical Protein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 (NCBI</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2" marL="10287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Functional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524" name="Google Shape;524;p39"/>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Yes, the only dip(s) that  exist are close to midline of feature and quickly stabalize </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 Yes</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Yes, 725bp</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 Yes, Teehee &amp; Jehoshephat </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Fwd</a:t>
            </a:r>
            <a:endParaRPr b="1" sz="1200"/>
          </a:p>
        </p:txBody>
      </p:sp>
      <p:sp>
        <p:nvSpPr>
          <p:cNvPr id="525" name="Google Shape;525;p39"/>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16</a:t>
            </a:r>
            <a:r>
              <a:rPr lang="en" sz="1800">
                <a:solidFill>
                  <a:schemeClr val="dk1"/>
                </a:solidFill>
                <a:latin typeface="Calibri"/>
                <a:ea typeface="Calibri"/>
                <a:cs typeface="Calibri"/>
                <a:sym typeface="Calibri"/>
              </a:rPr>
              <a:t>535</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6858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30 MAs @ 16535</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sz="1200">
              <a:solidFill>
                <a:schemeClr val="dk1"/>
              </a:solidFill>
              <a:latin typeface="Calibri"/>
              <a:ea typeface="Calibri"/>
              <a:cs typeface="Calibri"/>
              <a:sym typeface="Calibri"/>
            </a:endParaRPr>
          </a:p>
          <a:p>
            <a:pPr indent="-22415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and Yes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a:t>
            </a:r>
            <a:r>
              <a:rPr b="1" lang="en" sz="1200">
                <a:solidFill>
                  <a:schemeClr val="dk1"/>
                </a:solidFill>
                <a:latin typeface="Calibri"/>
                <a:ea typeface="Calibri"/>
                <a:cs typeface="Calibri"/>
                <a:sym typeface="Calibri"/>
              </a:rPr>
              <a:t>No, start site of 16526 would include a few more additional bp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415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SD Score: -2.976 Z score: 2.478, no higher scores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Gap 55; spacing: 98, </a:t>
            </a:r>
            <a:endParaRPr b="1" sz="1200">
              <a:solidFill>
                <a:schemeClr val="dk1"/>
              </a:solidFill>
              <a:latin typeface="Calibri"/>
              <a:ea typeface="Calibri"/>
              <a:cs typeface="Calibri"/>
              <a:sym typeface="Calibri"/>
            </a:endParaRPr>
          </a:p>
        </p:txBody>
      </p:sp>
      <p:sp>
        <p:nvSpPr>
          <p:cNvPr id="526" name="Google Shape;526;p39"/>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27</a:t>
            </a:r>
            <a:endParaRPr b="1" sz="1100"/>
          </a:p>
        </p:txBody>
      </p:sp>
      <p:sp>
        <p:nvSpPr>
          <p:cNvPr id="527" name="Google Shape;527;p39"/>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16535</a:t>
            </a:r>
            <a:endParaRPr sz="1100"/>
          </a:p>
        </p:txBody>
      </p:sp>
      <p:sp>
        <p:nvSpPr>
          <p:cNvPr id="528" name="Google Shape;528;p39"/>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17269</a:t>
            </a:r>
            <a:endParaRPr sz="1100"/>
          </a:p>
        </p:txBody>
      </p:sp>
      <p:sp>
        <p:nvSpPr>
          <p:cNvPr id="529" name="Google Shape;529;p39"/>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735bp</a:t>
            </a:r>
            <a:endParaRPr sz="1100"/>
          </a:p>
        </p:txBody>
      </p:sp>
      <p:sp>
        <p:nvSpPr>
          <p:cNvPr id="530" name="Google Shape;530;p39"/>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16525</a:t>
            </a:r>
            <a:r>
              <a:rPr lang="en" sz="1500">
                <a:solidFill>
                  <a:schemeClr val="dk1"/>
                </a:solidFill>
                <a:latin typeface="Calibri"/>
                <a:ea typeface="Calibri"/>
                <a:cs typeface="Calibri"/>
                <a:sym typeface="Calibri"/>
              </a:rPr>
              <a:t>, 13.02</a:t>
            </a:r>
            <a:endParaRPr sz="1100"/>
          </a:p>
        </p:txBody>
      </p:sp>
      <p:sp>
        <p:nvSpPr>
          <p:cNvPr id="531" name="Google Shape;531;p39"/>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16535</a:t>
            </a:r>
            <a:endParaRPr sz="1100"/>
          </a:p>
        </p:txBody>
      </p:sp>
      <p:sp>
        <p:nvSpPr>
          <p:cNvPr id="532" name="Google Shape;532;p39"/>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Sariah</a:t>
            </a:r>
            <a:r>
              <a:rPr b="0" i="0" lang="en" sz="1500" u="none" cap="none" strike="noStrike">
                <a:solidFill>
                  <a:schemeClr val="dk1"/>
                </a:solidFill>
                <a:latin typeface="Calibri"/>
                <a:ea typeface="Calibri"/>
                <a:cs typeface="Calibri"/>
                <a:sym typeface="Calibri"/>
              </a:rPr>
              <a:t> </a:t>
            </a:r>
            <a:endParaRPr sz="1100"/>
          </a:p>
        </p:txBody>
      </p:sp>
      <p:sp>
        <p:nvSpPr>
          <p:cNvPr id="533" name="Google Shape;533;p39"/>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Rylee</a:t>
            </a:r>
            <a:endParaRPr sz="1100"/>
          </a:p>
        </p:txBody>
      </p:sp>
      <p:sp>
        <p:nvSpPr>
          <p:cNvPr id="534" name="Google Shape;534;p39"/>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535" name="Google Shape;535;p39"/>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9" name="Shape 539"/>
        <p:cNvGrpSpPr/>
        <p:nvPr/>
      </p:nvGrpSpPr>
      <p:grpSpPr>
        <a:xfrm>
          <a:off x="0" y="0"/>
          <a:ext cx="0" cy="0"/>
          <a:chOff x="0" y="0"/>
          <a:chExt cx="0" cy="0"/>
        </a:xfrm>
      </p:grpSpPr>
      <p:sp>
        <p:nvSpPr>
          <p:cNvPr id="540" name="Google Shape;540;p40"/>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28 Annotation</a:t>
            </a:r>
            <a:endParaRPr sz="2900"/>
          </a:p>
        </p:txBody>
      </p:sp>
      <p:sp>
        <p:nvSpPr>
          <p:cNvPr id="541" name="Google Shape;541;p40"/>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r>
              <a:rPr b="1" lang="en" sz="1200">
                <a:solidFill>
                  <a:schemeClr val="dk1"/>
                </a:solidFill>
                <a:latin typeface="Calibri"/>
                <a:ea typeface="Calibri"/>
                <a:cs typeface="Calibri"/>
                <a:sym typeface="Calibri"/>
              </a:rPr>
              <a:t>) </a:t>
            </a:r>
            <a:r>
              <a:rPr lang="en" sz="1200">
                <a:solidFill>
                  <a:schemeClr val="dk1"/>
                </a:solidFill>
                <a:latin typeface="Calibri"/>
                <a:ea typeface="Calibri"/>
                <a:cs typeface="Calibri"/>
                <a:sym typeface="Calibri"/>
              </a:rPr>
              <a:t>Hypothetical protein </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 (NCBI Blast)</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a:t>
            </a:r>
            <a:r>
              <a:rPr b="1" lang="en" sz="1200">
                <a:solidFill>
                  <a:schemeClr val="dk1"/>
                </a:solidFill>
                <a:latin typeface="Calibri"/>
                <a:ea typeface="Calibri"/>
                <a:cs typeface="Calibri"/>
                <a:sym typeface="Calibri"/>
              </a:rPr>
              <a:t>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542" name="Google Shape;542;p40"/>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Yes, beautiful coding potential with only a few dips won.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Yes, 504bp</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Hyperion &amp; Jehosophat </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Forward</a:t>
            </a:r>
            <a:endParaRPr b="1" sz="1200"/>
          </a:p>
        </p:txBody>
      </p:sp>
      <p:sp>
        <p:nvSpPr>
          <p:cNvPr id="543" name="Google Shape;543;p40"/>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30 MAs @ 17279</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 Yes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 NCBI blast</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SD Score: -1.236; Z-value: 3.318</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Gap: 9; Spacing of 9</a:t>
            </a:r>
            <a:endParaRPr b="1" sz="1200">
              <a:solidFill>
                <a:schemeClr val="dk1"/>
              </a:solidFill>
              <a:latin typeface="Calibri"/>
              <a:ea typeface="Calibri"/>
              <a:cs typeface="Calibri"/>
              <a:sym typeface="Calibri"/>
            </a:endParaRPr>
          </a:p>
        </p:txBody>
      </p:sp>
      <p:sp>
        <p:nvSpPr>
          <p:cNvPr id="544" name="Google Shape;544;p40"/>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28</a:t>
            </a:r>
            <a:endParaRPr b="1" sz="1100"/>
          </a:p>
        </p:txBody>
      </p:sp>
      <p:sp>
        <p:nvSpPr>
          <p:cNvPr id="545" name="Google Shape;545;p40"/>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17279</a:t>
            </a:r>
            <a:endParaRPr sz="1100"/>
          </a:p>
        </p:txBody>
      </p:sp>
      <p:sp>
        <p:nvSpPr>
          <p:cNvPr id="546" name="Google Shape;546;p40"/>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17782</a:t>
            </a:r>
            <a:endParaRPr sz="1100"/>
          </a:p>
        </p:txBody>
      </p:sp>
      <p:sp>
        <p:nvSpPr>
          <p:cNvPr id="547" name="Google Shape;547;p40"/>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504 bp</a:t>
            </a:r>
            <a:endParaRPr sz="1100"/>
          </a:p>
        </p:txBody>
      </p:sp>
      <p:sp>
        <p:nvSpPr>
          <p:cNvPr id="548" name="Google Shape;548;p40"/>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lang="en" sz="1500">
                <a:solidFill>
                  <a:schemeClr val="dk1"/>
                </a:solidFill>
                <a:latin typeface="Calibri"/>
                <a:ea typeface="Calibri"/>
                <a:cs typeface="Calibri"/>
                <a:sym typeface="Calibri"/>
              </a:rPr>
              <a:t>17279</a:t>
            </a:r>
            <a:r>
              <a:rPr b="0" i="0" lang="en" sz="1500" u="none" cap="none" strike="noStrike">
                <a:solidFill>
                  <a:schemeClr val="dk1"/>
                </a:solidFill>
                <a:latin typeface="Calibri"/>
                <a:ea typeface="Calibri"/>
                <a:cs typeface="Calibri"/>
                <a:sym typeface="Calibri"/>
              </a:rPr>
              <a:t> Glimmer Score: 21.11 </a:t>
            </a:r>
            <a:endParaRPr sz="1100"/>
          </a:p>
        </p:txBody>
      </p:sp>
      <p:sp>
        <p:nvSpPr>
          <p:cNvPr id="549" name="Google Shape;549;p40"/>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17279</a:t>
            </a:r>
            <a:endParaRPr sz="1100"/>
          </a:p>
        </p:txBody>
      </p:sp>
      <p:sp>
        <p:nvSpPr>
          <p:cNvPr id="550" name="Google Shape;550;p40"/>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Sariah  </a:t>
            </a:r>
            <a:endParaRPr sz="1100"/>
          </a:p>
        </p:txBody>
      </p:sp>
      <p:sp>
        <p:nvSpPr>
          <p:cNvPr id="551" name="Google Shape;551;p40"/>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Paig</a:t>
            </a:r>
            <a:r>
              <a:rPr b="0" i="0" lang="en" sz="1500" u="none" cap="none" strike="noStrike">
                <a:solidFill>
                  <a:schemeClr val="dk1"/>
                </a:solidFill>
                <a:latin typeface="Calibri"/>
                <a:ea typeface="Calibri"/>
                <a:cs typeface="Calibri"/>
                <a:sym typeface="Calibri"/>
              </a:rPr>
              <a:t>e </a:t>
            </a:r>
            <a:endParaRPr sz="1100"/>
          </a:p>
        </p:txBody>
      </p:sp>
      <p:sp>
        <p:nvSpPr>
          <p:cNvPr id="552" name="Google Shape;552;p40"/>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553" name="Google Shape;553;p40"/>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7" name="Shape 557"/>
        <p:cNvGrpSpPr/>
        <p:nvPr/>
      </p:nvGrpSpPr>
      <p:grpSpPr>
        <a:xfrm>
          <a:off x="0" y="0"/>
          <a:ext cx="0" cy="0"/>
          <a:chOff x="0" y="0"/>
          <a:chExt cx="0" cy="0"/>
        </a:xfrm>
      </p:grpSpPr>
      <p:sp>
        <p:nvSpPr>
          <p:cNvPr id="558" name="Google Shape;558;p41"/>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29 Annotation</a:t>
            </a:r>
            <a:endParaRPr sz="2900"/>
          </a:p>
        </p:txBody>
      </p:sp>
      <p:sp>
        <p:nvSpPr>
          <p:cNvPr id="559" name="Google Shape;559;p41"/>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major tail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a:t>
            </a:r>
            <a:r>
              <a:rPr b="1" lang="en" sz="1200">
                <a:solidFill>
                  <a:schemeClr val="dk1"/>
                </a:solidFill>
                <a:latin typeface="Calibri"/>
                <a:ea typeface="Calibri"/>
                <a:cs typeface="Calibri"/>
                <a:sym typeface="Calibri"/>
              </a:rPr>
              <a:t>major tail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Major tail protein (Phages DB and NCBI)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a:t>
            </a:r>
            <a:r>
              <a:rPr lang="en" sz="1200">
                <a:solidFill>
                  <a:schemeClr val="dk1"/>
                </a:solidFill>
                <a:latin typeface="Calibri"/>
                <a:ea typeface="Calibri"/>
                <a:cs typeface="Calibri"/>
                <a:sym typeface="Calibri"/>
              </a:rPr>
              <a:t>phage tail tube protein</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560" name="Google Shape;560;p41"/>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Yes, wonderful coding potential with nearly </a:t>
            </a:r>
            <a:r>
              <a:rPr b="1" lang="en" sz="1200"/>
              <a:t>unnoticeable</a:t>
            </a:r>
            <a:r>
              <a:rPr b="1" lang="en" sz="1200"/>
              <a:t> dips within.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 Yes</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Yes, 948bp</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 Yes, Hyperion &amp; Grassboy</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SzPts val="1200"/>
              <a:buChar char="•"/>
            </a:pPr>
            <a:r>
              <a:rPr lang="en" sz="1200"/>
              <a:t>Direction: (</a:t>
            </a:r>
            <a:r>
              <a:rPr b="1" lang="en" sz="1200"/>
              <a:t>Fwd/Rev) Fwd</a:t>
            </a:r>
            <a:endParaRPr b="1" sz="1200"/>
          </a:p>
        </p:txBody>
      </p:sp>
      <p:sp>
        <p:nvSpPr>
          <p:cNvPr id="561" name="Google Shape;561;p41"/>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17813</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158 MAs @ 17813</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Yes</a:t>
            </a:r>
            <a:r>
              <a:rPr b="1" lang="en" sz="1200">
                <a:solidFill>
                  <a:schemeClr val="dk1"/>
                </a:solidFill>
                <a:latin typeface="Calibri"/>
                <a:ea typeface="Calibri"/>
                <a:cs typeface="Calibri"/>
                <a:sym typeface="Calibri"/>
              </a:rPr>
              <a:t>. No (Genemark disagrees and has start site further up but gap is over 50bp</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 several in 90s% alignment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Not good results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No- SD S</a:t>
            </a:r>
            <a:r>
              <a:rPr b="1" lang="en" sz="1200">
                <a:solidFill>
                  <a:schemeClr val="dk1"/>
                </a:solidFill>
                <a:latin typeface="Calibri"/>
                <a:ea typeface="Calibri"/>
                <a:cs typeface="Calibri"/>
                <a:sym typeface="Calibri"/>
              </a:rPr>
              <a:t>core: -3.142; Z-value: 2.398</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Gap of 30, Spacing of 10</a:t>
            </a:r>
            <a:endParaRPr b="1" sz="1200">
              <a:solidFill>
                <a:schemeClr val="dk1"/>
              </a:solidFill>
              <a:latin typeface="Calibri"/>
              <a:ea typeface="Calibri"/>
              <a:cs typeface="Calibri"/>
              <a:sym typeface="Calibri"/>
            </a:endParaRPr>
          </a:p>
        </p:txBody>
      </p:sp>
      <p:sp>
        <p:nvSpPr>
          <p:cNvPr id="562" name="Google Shape;562;p41"/>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29</a:t>
            </a:r>
            <a:endParaRPr b="1" sz="1100"/>
          </a:p>
        </p:txBody>
      </p:sp>
      <p:sp>
        <p:nvSpPr>
          <p:cNvPr id="563" name="Google Shape;563;p41"/>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17813</a:t>
            </a:r>
            <a:endParaRPr sz="1100"/>
          </a:p>
        </p:txBody>
      </p:sp>
      <p:sp>
        <p:nvSpPr>
          <p:cNvPr id="564" name="Google Shape;564;p41"/>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18760</a:t>
            </a:r>
            <a:endParaRPr sz="1100"/>
          </a:p>
        </p:txBody>
      </p:sp>
      <p:sp>
        <p:nvSpPr>
          <p:cNvPr id="565" name="Google Shape;565;p41"/>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948bp</a:t>
            </a:r>
            <a:endParaRPr sz="1100"/>
          </a:p>
        </p:txBody>
      </p:sp>
      <p:sp>
        <p:nvSpPr>
          <p:cNvPr id="566" name="Google Shape;566;p41"/>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17813 Glimmer Score: 17.31</a:t>
            </a:r>
            <a:endParaRPr sz="1100"/>
          </a:p>
        </p:txBody>
      </p:sp>
      <p:sp>
        <p:nvSpPr>
          <p:cNvPr id="567" name="Google Shape;567;p41"/>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17837</a:t>
            </a:r>
            <a:endParaRPr sz="1100"/>
          </a:p>
        </p:txBody>
      </p:sp>
      <p:sp>
        <p:nvSpPr>
          <p:cNvPr id="568" name="Google Shape;568;p41"/>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Sariah </a:t>
            </a:r>
            <a:endParaRPr sz="1100"/>
          </a:p>
        </p:txBody>
      </p:sp>
      <p:sp>
        <p:nvSpPr>
          <p:cNvPr id="569" name="Google Shape;569;p41"/>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Emily</a:t>
            </a:r>
            <a:endParaRPr sz="1100"/>
          </a:p>
        </p:txBody>
      </p:sp>
      <p:sp>
        <p:nvSpPr>
          <p:cNvPr id="570" name="Google Shape;570;p41"/>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571" name="Google Shape;571;p41"/>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5"/>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91" name="Google Shape;91;p15"/>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Some do, some don’t</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28600" lvl="1" marL="914400" rtl="0" algn="l">
              <a:lnSpc>
                <a:spcPct val="90000"/>
              </a:lnSpc>
              <a:spcBef>
                <a:spcPts val="800"/>
              </a:spcBef>
              <a:spcAft>
                <a:spcPts val="0"/>
              </a:spcAft>
              <a:buSzPts val="1200"/>
              <a:buNone/>
            </a:pPr>
            <a:r>
              <a:rPr b="1" lang="en" sz="1200"/>
              <a:t>Rev</a:t>
            </a:r>
            <a:endParaRPr b="1" sz="1200"/>
          </a:p>
        </p:txBody>
      </p:sp>
      <p:sp>
        <p:nvSpPr>
          <p:cNvPr id="92" name="Google Shape;92;p15"/>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a:t>
            </a:r>
            <a:r>
              <a:rPr lang="en" sz="1800">
                <a:solidFill>
                  <a:schemeClr val="dk1"/>
                </a:solidFill>
                <a:latin typeface="Calibri"/>
                <a:ea typeface="Calibri"/>
                <a:cs typeface="Calibri"/>
                <a:sym typeface="Calibri"/>
              </a:rPr>
              <a:t>? Hypothetical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93" name="Google Shape;93;p15"/>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415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1601 start has 3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415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r>
              <a:rPr b="1"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415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-1.748, no</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2415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gap between gene 3 and 2 and 4 bp gap between gene 3 and 4</a:t>
            </a:r>
            <a:endParaRPr b="1" sz="1200">
              <a:solidFill>
                <a:schemeClr val="dk1"/>
              </a:solidFill>
              <a:latin typeface="Calibri"/>
              <a:ea typeface="Calibri"/>
              <a:cs typeface="Calibri"/>
              <a:sym typeface="Calibri"/>
            </a:endParaRPr>
          </a:p>
          <a:p>
            <a:pPr indent="-22415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Spacing: 11</a:t>
            </a:r>
            <a:endParaRPr b="1" sz="1200">
              <a:solidFill>
                <a:schemeClr val="dk1"/>
              </a:solidFill>
              <a:latin typeface="Calibri"/>
              <a:ea typeface="Calibri"/>
              <a:cs typeface="Calibri"/>
              <a:sym typeface="Calibri"/>
            </a:endParaRPr>
          </a:p>
        </p:txBody>
      </p:sp>
      <p:sp>
        <p:nvSpPr>
          <p:cNvPr id="94" name="Google Shape;94;p15"/>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3</a:t>
            </a:r>
            <a:endParaRPr b="1" sz="1100"/>
          </a:p>
        </p:txBody>
      </p:sp>
      <p:sp>
        <p:nvSpPr>
          <p:cNvPr id="95" name="Google Shape;95;p15"/>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b="1" lang="en" sz="1500"/>
              <a:t>1601</a:t>
            </a:r>
            <a:endParaRPr b="1" sz="1500"/>
          </a:p>
        </p:txBody>
      </p:sp>
      <p:sp>
        <p:nvSpPr>
          <p:cNvPr id="96" name="Google Shape;96;p15"/>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b="1" lang="en" sz="1500"/>
              <a:t>1125</a:t>
            </a:r>
            <a:endParaRPr b="1" sz="1500"/>
          </a:p>
        </p:txBody>
      </p:sp>
      <p:sp>
        <p:nvSpPr>
          <p:cNvPr id="97" name="Google Shape;97;p15"/>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b="1" lang="en" sz="1500"/>
              <a:t>477</a:t>
            </a:r>
            <a:endParaRPr b="1" sz="1500"/>
          </a:p>
        </p:txBody>
      </p:sp>
      <p:sp>
        <p:nvSpPr>
          <p:cNvPr id="98" name="Google Shape;98;p15"/>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1601 </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11.</a:t>
            </a:r>
            <a:r>
              <a:rPr b="1" lang="en" sz="1500">
                <a:solidFill>
                  <a:schemeClr val="dk1"/>
                </a:solidFill>
                <a:latin typeface="Calibri"/>
                <a:ea typeface="Calibri"/>
                <a:cs typeface="Calibri"/>
                <a:sym typeface="Calibri"/>
              </a:rPr>
              <a:t>4</a:t>
            </a:r>
            <a:endParaRPr b="1" sz="1100"/>
          </a:p>
        </p:txBody>
      </p:sp>
      <p:sp>
        <p:nvSpPr>
          <p:cNvPr id="99" name="Google Shape;99;p15"/>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1601</a:t>
            </a:r>
            <a:endParaRPr b="1" sz="1100"/>
          </a:p>
        </p:txBody>
      </p:sp>
      <p:sp>
        <p:nvSpPr>
          <p:cNvPr id="100" name="Google Shape;100;p15"/>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r>
              <a:rPr b="0" i="0" lang="en" sz="1500" u="none" cap="none" strike="noStrike">
                <a:solidFill>
                  <a:schemeClr val="dk1"/>
                </a:solidFill>
                <a:latin typeface="Calibri"/>
                <a:ea typeface="Calibri"/>
                <a:cs typeface="Calibri"/>
                <a:sym typeface="Calibri"/>
              </a:rPr>
              <a:t> </a:t>
            </a:r>
            <a:endParaRPr sz="1100"/>
          </a:p>
        </p:txBody>
      </p:sp>
      <p:sp>
        <p:nvSpPr>
          <p:cNvPr id="101" name="Google Shape;101;p15"/>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r>
              <a:rPr b="1" i="0" lang="en" sz="1500" u="none" cap="none" strike="noStrike">
                <a:solidFill>
                  <a:schemeClr val="dk1"/>
                </a:solidFill>
                <a:latin typeface="Calibri"/>
                <a:ea typeface="Calibri"/>
                <a:cs typeface="Calibri"/>
                <a:sym typeface="Calibri"/>
              </a:rPr>
              <a:t> </a:t>
            </a:r>
            <a:endParaRPr b="1" sz="1100"/>
          </a:p>
        </p:txBody>
      </p:sp>
      <p:sp>
        <p:nvSpPr>
          <p:cNvPr id="102" name="Google Shape;102;p15"/>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03" name="Google Shape;103;p15"/>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r>
              <a:rPr lang="en">
                <a:solidFill>
                  <a:schemeClr val="dk1"/>
                </a:solidFill>
                <a:latin typeface="Calibri"/>
                <a:ea typeface="Calibri"/>
                <a:cs typeface="Calibri"/>
                <a:sym typeface="Calibri"/>
              </a:rPr>
              <a:t>Keep original start site, Function is Hypothetical protein</a:t>
            </a:r>
            <a:endParaRPr>
              <a:solidFill>
                <a:schemeClr val="dk1"/>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5" name="Shape 575"/>
        <p:cNvGrpSpPr/>
        <p:nvPr/>
      </p:nvGrpSpPr>
      <p:grpSpPr>
        <a:xfrm>
          <a:off x="0" y="0"/>
          <a:ext cx="0" cy="0"/>
          <a:chOff x="0" y="0"/>
          <a:chExt cx="0" cy="0"/>
        </a:xfrm>
      </p:grpSpPr>
      <p:sp>
        <p:nvSpPr>
          <p:cNvPr id="576" name="Google Shape;576;p42"/>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577" name="Google Shape;577;p42"/>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Function? Hypothetical Protein</a:t>
            </a:r>
            <a:endParaRPr b="1" sz="1100"/>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 results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Blast: virion structural protein or hypothetical</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Phages DB: minor tail protein or unknown function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ct val="100000"/>
              <a:buFont typeface="Arial"/>
              <a:buNone/>
            </a:pPr>
            <a:r>
              <a:t/>
            </a:r>
            <a:endParaRPr b="0" i="0" sz="1200" u="none" cap="none" strike="noStrike">
              <a:solidFill>
                <a:schemeClr val="dk1"/>
              </a:solidFill>
              <a:latin typeface="Calibri"/>
              <a:ea typeface="Calibri"/>
              <a:cs typeface="Calibri"/>
              <a:sym typeface="Calibri"/>
            </a:endParaRPr>
          </a:p>
        </p:txBody>
      </p:sp>
      <p:sp>
        <p:nvSpPr>
          <p:cNvPr id="578" name="Google Shape;578;p42"/>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very strong</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 Forward</a:t>
            </a:r>
            <a:endParaRPr b="1" sz="1200"/>
          </a:p>
        </p:txBody>
      </p:sp>
      <p:sp>
        <p:nvSpPr>
          <p:cNvPr id="579" name="Google Shape;579;p42"/>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62500" lnSpcReduction="1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18886</a:t>
            </a:r>
            <a:endParaRPr b="1" sz="1100">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Start: 3 @18886 has 21 MA's</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 </a:t>
            </a:r>
            <a:r>
              <a:rPr lang="en" sz="1050">
                <a:solidFill>
                  <a:srgbClr val="222222"/>
                </a:solidFill>
                <a:highlight>
                  <a:srgbClr val="FFFFFF"/>
                </a:highlight>
                <a:latin typeface="Roboto"/>
                <a:ea typeface="Roboto"/>
                <a:cs typeface="Roboto"/>
                <a:sym typeface="Roboto"/>
              </a:rPr>
              <a:t>AluminumJesus has 93%</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Not the highest Z-score but above 2, not the lowest SD score</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Gap of 125, spacer of 10</a:t>
            </a:r>
            <a:endParaRPr b="1" sz="1200">
              <a:solidFill>
                <a:schemeClr val="dk1"/>
              </a:solidFill>
              <a:latin typeface="Calibri"/>
              <a:ea typeface="Calibri"/>
              <a:cs typeface="Calibri"/>
              <a:sym typeface="Calibri"/>
            </a:endParaRPr>
          </a:p>
        </p:txBody>
      </p:sp>
      <p:sp>
        <p:nvSpPr>
          <p:cNvPr id="580" name="Google Shape;580;p42"/>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30</a:t>
            </a:r>
            <a:endParaRPr b="1" sz="1100"/>
          </a:p>
        </p:txBody>
      </p:sp>
      <p:sp>
        <p:nvSpPr>
          <p:cNvPr id="581" name="Google Shape;581;p42"/>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18886</a:t>
            </a:r>
            <a:endParaRPr sz="1100"/>
          </a:p>
        </p:txBody>
      </p:sp>
      <p:sp>
        <p:nvSpPr>
          <p:cNvPr id="582" name="Google Shape;582;p42"/>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19791</a:t>
            </a:r>
            <a:endParaRPr sz="1100"/>
          </a:p>
        </p:txBody>
      </p:sp>
      <p:sp>
        <p:nvSpPr>
          <p:cNvPr id="583" name="Google Shape;583;p42"/>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906</a:t>
            </a:r>
            <a:endParaRPr sz="1100"/>
          </a:p>
        </p:txBody>
      </p:sp>
      <p:sp>
        <p:nvSpPr>
          <p:cNvPr id="584" name="Google Shape;584;p42"/>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18886  Glimmer Score:  18.35 </a:t>
            </a:r>
            <a:endParaRPr sz="1100"/>
          </a:p>
        </p:txBody>
      </p:sp>
      <p:sp>
        <p:nvSpPr>
          <p:cNvPr id="585" name="Google Shape;585;p42"/>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18886</a:t>
            </a:r>
            <a:endParaRPr sz="1100"/>
          </a:p>
        </p:txBody>
      </p:sp>
      <p:sp>
        <p:nvSpPr>
          <p:cNvPr id="586" name="Google Shape;586;p42"/>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Emily</a:t>
            </a:r>
            <a:endParaRPr sz="1100"/>
          </a:p>
        </p:txBody>
      </p:sp>
      <p:sp>
        <p:nvSpPr>
          <p:cNvPr id="587" name="Google Shape;587;p42"/>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Omer</a:t>
            </a:r>
            <a:endParaRPr sz="1100"/>
          </a:p>
        </p:txBody>
      </p:sp>
      <p:sp>
        <p:nvSpPr>
          <p:cNvPr id="588" name="Google Shape;588;p42"/>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589" name="Google Shape;589;p42"/>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Some evidence that it</a:t>
            </a:r>
            <a:r>
              <a:rPr lang="en">
                <a:solidFill>
                  <a:schemeClr val="dk1"/>
                </a:solidFill>
                <a:latin typeface="Calibri"/>
                <a:ea typeface="Calibri"/>
                <a:cs typeface="Calibri"/>
                <a:sym typeface="Calibri"/>
              </a:rPr>
              <a:t>’</a:t>
            </a:r>
            <a:r>
              <a:rPr b="0" i="0" lang="en" sz="1400" u="none" cap="none" strike="noStrike">
                <a:solidFill>
                  <a:schemeClr val="dk1"/>
                </a:solidFill>
                <a:latin typeface="Calibri"/>
                <a:ea typeface="Calibri"/>
                <a:cs typeface="Calibri"/>
                <a:sym typeface="Calibri"/>
              </a:rPr>
              <a:t>s a </a:t>
            </a:r>
            <a:r>
              <a:rPr lang="en">
                <a:solidFill>
                  <a:schemeClr val="dk1"/>
                </a:solidFill>
                <a:latin typeface="Calibri"/>
                <a:ea typeface="Calibri"/>
                <a:cs typeface="Calibri"/>
                <a:sym typeface="Calibri"/>
              </a:rPr>
              <a:t>structural</a:t>
            </a:r>
            <a:r>
              <a:rPr b="0" i="0" lang="en" sz="1400" u="none" cap="none" strike="noStrike">
                <a:solidFill>
                  <a:schemeClr val="dk1"/>
                </a:solidFill>
                <a:latin typeface="Calibri"/>
                <a:ea typeface="Calibri"/>
                <a:cs typeface="Calibri"/>
                <a:sym typeface="Calibri"/>
              </a:rPr>
              <a:t> tail protein b</a:t>
            </a:r>
            <a:r>
              <a:rPr lang="en">
                <a:solidFill>
                  <a:schemeClr val="dk1"/>
                </a:solidFill>
                <a:latin typeface="Calibri"/>
                <a:ea typeface="Calibri"/>
                <a:cs typeface="Calibri"/>
                <a:sym typeface="Calibri"/>
              </a:rPr>
              <a:t>ut it’s not on the approved list</a:t>
            </a:r>
            <a:endParaRPr sz="11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3" name="Shape 593"/>
        <p:cNvGrpSpPr/>
        <p:nvPr/>
      </p:nvGrpSpPr>
      <p:grpSpPr>
        <a:xfrm>
          <a:off x="0" y="0"/>
          <a:ext cx="0" cy="0"/>
          <a:chOff x="0" y="0"/>
          <a:chExt cx="0" cy="0"/>
        </a:xfrm>
      </p:grpSpPr>
      <p:sp>
        <p:nvSpPr>
          <p:cNvPr id="594" name="Google Shape;594;p43"/>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800"/>
              <a:t>Gene 31 Annotation</a:t>
            </a:r>
            <a:endParaRPr sz="2800"/>
          </a:p>
        </p:txBody>
      </p:sp>
      <p:sp>
        <p:nvSpPr>
          <p:cNvPr id="595" name="Google Shape;595;p43"/>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a:t>
            </a:r>
            <a:r>
              <a:rPr lang="en" sz="1800">
                <a:solidFill>
                  <a:schemeClr val="dk1"/>
                </a:solidFill>
                <a:latin typeface="Calibri"/>
                <a:ea typeface="Calibri"/>
                <a:cs typeface="Calibri"/>
                <a:sym typeface="Calibri"/>
              </a:rPr>
              <a:t>?</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phosphoesterase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phosphoesterase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glyc</a:t>
            </a:r>
            <a:r>
              <a:rPr b="1" lang="en" sz="1200">
                <a:solidFill>
                  <a:schemeClr val="dk1"/>
                </a:solidFill>
                <a:latin typeface="Calibri"/>
                <a:ea typeface="Calibri"/>
                <a:cs typeface="Calibri"/>
                <a:sym typeface="Calibri"/>
              </a:rPr>
              <a:t>erophosphodiester phosphodiesterase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596" name="Google Shape;596;p43"/>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FWD</a:t>
            </a:r>
            <a:endParaRPr b="1" sz="1200"/>
          </a:p>
        </p:txBody>
      </p:sp>
      <p:sp>
        <p:nvSpPr>
          <p:cNvPr id="597" name="Google Shape;597;p43"/>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19794</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8 has 22 MA’s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 Y</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-5.690 from pecaan</a:t>
            </a:r>
            <a:r>
              <a:rPr b="1" lang="en" sz="1200">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Gap 2, spacer 14</a:t>
            </a:r>
            <a:endParaRPr b="1" sz="1200">
              <a:solidFill>
                <a:schemeClr val="dk1"/>
              </a:solidFill>
              <a:latin typeface="Calibri"/>
              <a:ea typeface="Calibri"/>
              <a:cs typeface="Calibri"/>
              <a:sym typeface="Calibri"/>
            </a:endParaRPr>
          </a:p>
        </p:txBody>
      </p:sp>
      <p:sp>
        <p:nvSpPr>
          <p:cNvPr id="598" name="Google Shape;598;p43"/>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31</a:t>
            </a:r>
            <a:endParaRPr b="1" sz="1100"/>
          </a:p>
        </p:txBody>
      </p:sp>
      <p:sp>
        <p:nvSpPr>
          <p:cNvPr id="599" name="Google Shape;599;p43"/>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0"/>
              </a:spcBef>
              <a:spcAft>
                <a:spcPts val="0"/>
              </a:spcAft>
              <a:buClr>
                <a:schemeClr val="dk1"/>
              </a:buClr>
              <a:buSzPts val="1500"/>
              <a:buFont typeface="Arial"/>
              <a:buNone/>
            </a:pPr>
            <a:r>
              <a:rPr b="1" lang="en" sz="1500"/>
              <a:t>19794</a:t>
            </a:r>
            <a:endParaRPr b="1" sz="1500"/>
          </a:p>
        </p:txBody>
      </p:sp>
      <p:sp>
        <p:nvSpPr>
          <p:cNvPr id="600" name="Google Shape;600;p43"/>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0"/>
              </a:spcBef>
              <a:spcAft>
                <a:spcPts val="0"/>
              </a:spcAft>
              <a:buClr>
                <a:schemeClr val="dk1"/>
              </a:buClr>
              <a:buSzPts val="1500"/>
              <a:buFont typeface="Arial"/>
              <a:buNone/>
            </a:pPr>
            <a:r>
              <a:rPr b="1" lang="en" sz="1500"/>
              <a:t>21332</a:t>
            </a:r>
            <a:endParaRPr b="1" sz="1500"/>
          </a:p>
        </p:txBody>
      </p:sp>
      <p:sp>
        <p:nvSpPr>
          <p:cNvPr id="601" name="Google Shape;601;p43"/>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0"/>
              </a:spcBef>
              <a:spcAft>
                <a:spcPts val="0"/>
              </a:spcAft>
              <a:buClr>
                <a:schemeClr val="dk1"/>
              </a:buClr>
              <a:buSzPts val="1500"/>
              <a:buFont typeface="Arial"/>
              <a:buNone/>
            </a:pPr>
            <a:r>
              <a:rPr b="1" lang="en" sz="1500"/>
              <a:t>1539</a:t>
            </a:r>
            <a:endParaRPr b="1" sz="1500"/>
          </a:p>
        </p:txBody>
      </p:sp>
      <p:sp>
        <p:nvSpPr>
          <p:cNvPr id="602" name="Google Shape;602;p43"/>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19794</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16.17</a:t>
            </a:r>
            <a:r>
              <a:rPr b="0" i="0" lang="en" sz="1500" u="none" cap="none" strike="noStrike">
                <a:solidFill>
                  <a:schemeClr val="dk1"/>
                </a:solidFill>
                <a:latin typeface="Calibri"/>
                <a:ea typeface="Calibri"/>
                <a:cs typeface="Calibri"/>
                <a:sym typeface="Calibri"/>
              </a:rPr>
              <a:t> </a:t>
            </a:r>
            <a:endParaRPr sz="1100"/>
          </a:p>
        </p:txBody>
      </p:sp>
      <p:sp>
        <p:nvSpPr>
          <p:cNvPr id="603" name="Google Shape;603;p43"/>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19794</a:t>
            </a:r>
            <a:endParaRPr b="1" sz="1100"/>
          </a:p>
        </p:txBody>
      </p:sp>
      <p:sp>
        <p:nvSpPr>
          <p:cNvPr id="604" name="Google Shape;604;p43"/>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Paige</a:t>
            </a:r>
            <a:endParaRPr b="1" sz="1500">
              <a:solidFill>
                <a:schemeClr val="dk1"/>
              </a:solidFill>
              <a:latin typeface="Calibri"/>
              <a:ea typeface="Calibri"/>
              <a:cs typeface="Calibri"/>
              <a:sym typeface="Calibri"/>
            </a:endParaRPr>
          </a:p>
        </p:txBody>
      </p:sp>
      <p:sp>
        <p:nvSpPr>
          <p:cNvPr id="605" name="Google Shape;605;p43"/>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r>
              <a:rPr b="0" i="0" lang="en" sz="1500" u="none" cap="none" strike="noStrike">
                <a:solidFill>
                  <a:schemeClr val="dk1"/>
                </a:solidFill>
                <a:latin typeface="Calibri"/>
                <a:ea typeface="Calibri"/>
                <a:cs typeface="Calibri"/>
                <a:sym typeface="Calibri"/>
              </a:rPr>
              <a:t> </a:t>
            </a:r>
            <a:endParaRPr sz="1100"/>
          </a:p>
        </p:txBody>
      </p:sp>
      <p:sp>
        <p:nvSpPr>
          <p:cNvPr id="606" name="Google Shape;606;p43"/>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607" name="Google Shape;607;p43"/>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Unsure of function</a:t>
            </a:r>
            <a:endParaRPr b="0" i="0" sz="14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400"/>
              <a:buFont typeface="Arial"/>
              <a:buNone/>
            </a:pPr>
            <a:r>
              <a:rPr lang="en">
                <a:solidFill>
                  <a:schemeClr val="dk1"/>
                </a:solidFill>
                <a:latin typeface="Calibri"/>
                <a:ea typeface="Calibri"/>
                <a:cs typeface="Calibri"/>
                <a:sym typeface="Calibri"/>
              </a:rPr>
              <a:t>SEA-PHAGES doesn’t have an entry for phosphoDIesterase on the official list, so I went with phosphoesterase - Scott</a:t>
            </a:r>
            <a:endParaRPr>
              <a:solidFill>
                <a:schemeClr val="dk1"/>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1" name="Shape 611"/>
        <p:cNvGrpSpPr/>
        <p:nvPr/>
      </p:nvGrpSpPr>
      <p:grpSpPr>
        <a:xfrm>
          <a:off x="0" y="0"/>
          <a:ext cx="0" cy="0"/>
          <a:chOff x="0" y="0"/>
          <a:chExt cx="0" cy="0"/>
        </a:xfrm>
      </p:grpSpPr>
      <p:sp>
        <p:nvSpPr>
          <p:cNvPr id="612" name="Google Shape;612;p44"/>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613" name="Google Shape;613;p44"/>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head-to-tail adapto</a:t>
            </a:r>
            <a:r>
              <a:rPr lang="en" sz="1800">
                <a:solidFill>
                  <a:schemeClr val="dk1"/>
                </a:solidFill>
                <a:latin typeface="Calibri"/>
                <a:ea typeface="Calibri"/>
                <a:cs typeface="Calibri"/>
                <a:sym typeface="Calibri"/>
              </a:rPr>
              <a:t>r</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r>
              <a:rPr b="1" lang="en" sz="1200">
                <a:solidFill>
                  <a:schemeClr val="dk1"/>
                </a:solidFill>
                <a:latin typeface="Calibri"/>
                <a:ea typeface="Calibri"/>
                <a:cs typeface="Calibri"/>
                <a:sym typeface="Calibri"/>
              </a:rPr>
              <a:t>) 	head-to-tail adaptor</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head-to-tail adaptor</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a:t>
            </a:r>
            <a:r>
              <a:rPr b="1" lang="en" sz="1200">
                <a:solidFill>
                  <a:schemeClr val="dk1"/>
                </a:solidFill>
                <a:latin typeface="Calibri"/>
                <a:ea typeface="Calibri"/>
                <a:cs typeface="Calibri"/>
                <a:sym typeface="Calibri"/>
              </a:rPr>
              <a:t>adaptor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614" name="Google Shape;614;p44"/>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 Fwd</a:t>
            </a:r>
            <a:endParaRPr b="1" sz="1200"/>
          </a:p>
        </p:txBody>
      </p:sp>
      <p:sp>
        <p:nvSpPr>
          <p:cNvPr id="615" name="Google Shape;615;p44"/>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21363</a:t>
            </a:r>
            <a:endParaRPr b="1" sz="1100">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35584"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30 MA’s for 21363</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 Y</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3.024, No</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35584"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32 bp gap with Gene 31 and 0 spacing between Gene 33</a:t>
            </a:r>
            <a:endParaRPr b="1" sz="1200">
              <a:solidFill>
                <a:schemeClr val="dk1"/>
              </a:solidFill>
              <a:latin typeface="Calibri"/>
              <a:ea typeface="Calibri"/>
              <a:cs typeface="Calibri"/>
              <a:sym typeface="Calibri"/>
            </a:endParaRPr>
          </a:p>
        </p:txBody>
      </p:sp>
      <p:sp>
        <p:nvSpPr>
          <p:cNvPr id="616" name="Google Shape;616;p44"/>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32</a:t>
            </a:r>
            <a:endParaRPr b="1" sz="1100"/>
          </a:p>
        </p:txBody>
      </p:sp>
      <p:sp>
        <p:nvSpPr>
          <p:cNvPr id="617" name="Google Shape;617;p44"/>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21363</a:t>
            </a:r>
            <a:endParaRPr sz="1100"/>
          </a:p>
        </p:txBody>
      </p:sp>
      <p:sp>
        <p:nvSpPr>
          <p:cNvPr id="618" name="Google Shape;618;p44"/>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22211</a:t>
            </a:r>
            <a:endParaRPr sz="1100"/>
          </a:p>
        </p:txBody>
      </p:sp>
      <p:sp>
        <p:nvSpPr>
          <p:cNvPr id="619" name="Google Shape;619;p44"/>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849</a:t>
            </a:r>
            <a:endParaRPr sz="1100"/>
          </a:p>
        </p:txBody>
      </p:sp>
      <p:sp>
        <p:nvSpPr>
          <p:cNvPr id="620" name="Google Shape;620;p44"/>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21</a:t>
            </a:r>
            <a:r>
              <a:rPr lang="en" sz="1500">
                <a:solidFill>
                  <a:schemeClr val="dk1"/>
                </a:solidFill>
                <a:latin typeface="Calibri"/>
                <a:ea typeface="Calibri"/>
                <a:cs typeface="Calibri"/>
                <a:sym typeface="Calibri"/>
              </a:rPr>
              <a:t>363</a:t>
            </a:r>
            <a:r>
              <a:rPr b="0" i="0" lang="en" sz="1500" u="none" cap="none" strike="noStrike">
                <a:solidFill>
                  <a:schemeClr val="dk1"/>
                </a:solidFill>
                <a:latin typeface="Calibri"/>
                <a:ea typeface="Calibri"/>
                <a:cs typeface="Calibri"/>
                <a:sym typeface="Calibri"/>
              </a:rPr>
              <a:t>  Glimmer Score: 10.26</a:t>
            </a:r>
            <a:endParaRPr sz="1100"/>
          </a:p>
        </p:txBody>
      </p:sp>
      <p:sp>
        <p:nvSpPr>
          <p:cNvPr id="621" name="Google Shape;621;p44"/>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21363</a:t>
            </a:r>
            <a:endParaRPr sz="1100"/>
          </a:p>
        </p:txBody>
      </p:sp>
      <p:sp>
        <p:nvSpPr>
          <p:cNvPr id="622" name="Google Shape;622;p44"/>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r>
              <a:rPr b="0" i="0" lang="en" sz="1500" u="none" cap="none" strike="noStrike">
                <a:solidFill>
                  <a:schemeClr val="dk1"/>
                </a:solidFill>
                <a:latin typeface="Calibri"/>
                <a:ea typeface="Calibri"/>
                <a:cs typeface="Calibri"/>
                <a:sym typeface="Calibri"/>
              </a:rPr>
              <a:t> </a:t>
            </a:r>
            <a:endParaRPr sz="1100"/>
          </a:p>
        </p:txBody>
      </p:sp>
      <p:sp>
        <p:nvSpPr>
          <p:cNvPr id="623" name="Google Shape;623;p44"/>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Sa</a:t>
            </a:r>
            <a:r>
              <a:rPr lang="en" sz="1500">
                <a:solidFill>
                  <a:schemeClr val="dk1"/>
                </a:solidFill>
                <a:latin typeface="Calibri"/>
                <a:ea typeface="Calibri"/>
                <a:cs typeface="Calibri"/>
                <a:sym typeface="Calibri"/>
              </a:rPr>
              <a:t>riah</a:t>
            </a:r>
            <a:endParaRPr sz="1100"/>
          </a:p>
        </p:txBody>
      </p:sp>
      <p:sp>
        <p:nvSpPr>
          <p:cNvPr id="624" name="Google Shape;624;p44"/>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625" name="Google Shape;625;p44"/>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Keeping </a:t>
            </a:r>
            <a:r>
              <a:rPr lang="en">
                <a:solidFill>
                  <a:schemeClr val="dk1"/>
                </a:solidFill>
                <a:latin typeface="Calibri"/>
                <a:ea typeface="Calibri"/>
                <a:cs typeface="Calibri"/>
                <a:sym typeface="Calibri"/>
              </a:rPr>
              <a:t>original start site</a:t>
            </a:r>
            <a:endParaRPr sz="11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9" name="Shape 629"/>
        <p:cNvGrpSpPr/>
        <p:nvPr/>
      </p:nvGrpSpPr>
      <p:grpSpPr>
        <a:xfrm>
          <a:off x="0" y="0"/>
          <a:ext cx="0" cy="0"/>
          <a:chOff x="0" y="0"/>
          <a:chExt cx="0" cy="0"/>
        </a:xfrm>
      </p:grpSpPr>
      <p:sp>
        <p:nvSpPr>
          <p:cNvPr id="630" name="Google Shape;630;p45"/>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33 Annotation</a:t>
            </a:r>
            <a:endParaRPr sz="2900"/>
          </a:p>
        </p:txBody>
      </p:sp>
      <p:sp>
        <p:nvSpPr>
          <p:cNvPr id="631" name="Google Shape;631;p45"/>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a:t>
            </a:r>
            <a:r>
              <a:rPr b="1" lang="en" sz="1200">
                <a:solidFill>
                  <a:schemeClr val="dk1"/>
                </a:solidFill>
                <a:latin typeface="Calibri"/>
                <a:ea typeface="Calibri"/>
                <a:cs typeface="Calibri"/>
                <a:sym typeface="Calibri"/>
              </a:rPr>
              <a:t>Hypothetical Protein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6858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Both predict the gene to be a Hypothetical Protein</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632" name="Google Shape;632;p45"/>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GM coding pontenitial =slightly iffy due to some major dips in its </a:t>
            </a:r>
            <a:r>
              <a:rPr b="1" lang="en" sz="1200"/>
              <a:t>potential</a:t>
            </a:r>
            <a:r>
              <a:rPr b="1" lang="en" sz="1200"/>
              <a:t>, but covers entire GM coding frame</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 YES</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Yes, 531 bp</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 Yes, Nike &amp; SadLad </a:t>
            </a:r>
            <a:endParaRPr b="1" sz="1200"/>
          </a:p>
          <a:p>
            <a:pPr indent="-254000" lvl="0" marL="254000" rtl="0" algn="l">
              <a:lnSpc>
                <a:spcPct val="90000"/>
              </a:lnSpc>
              <a:spcBef>
                <a:spcPts val="800"/>
              </a:spcBef>
              <a:spcAft>
                <a:spcPts val="0"/>
              </a:spcAft>
              <a:buSzPts val="1200"/>
              <a:buChar char="•"/>
            </a:pPr>
            <a:r>
              <a:rPr lang="en" sz="1200"/>
              <a:t>Direction: (</a:t>
            </a:r>
            <a:r>
              <a:rPr b="1" lang="en" sz="1200"/>
              <a:t>Fwd/Rev) Fwd</a:t>
            </a:r>
            <a:endParaRPr b="1" sz="1200"/>
          </a:p>
        </p:txBody>
      </p:sp>
      <p:sp>
        <p:nvSpPr>
          <p:cNvPr id="633" name="Google Shape;633;p45"/>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29 MAs @ 22211</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 and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No reasonable data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a:t>
            </a:r>
            <a:r>
              <a:rPr b="1" lang="en" sz="1200">
                <a:solidFill>
                  <a:schemeClr val="dk1"/>
                </a:solidFill>
                <a:latin typeface="Calibri"/>
                <a:ea typeface="Calibri"/>
                <a:cs typeface="Calibri"/>
                <a:sym typeface="Calibri"/>
              </a:rPr>
              <a:t>SD” :</a:t>
            </a:r>
            <a:r>
              <a:rPr b="1" i="0" lang="en" sz="1200" u="none" cap="none" strike="noStrike">
                <a:solidFill>
                  <a:schemeClr val="dk1"/>
                </a:solidFill>
                <a:latin typeface="Calibri"/>
                <a:ea typeface="Calibri"/>
                <a:cs typeface="Calibri"/>
                <a:sym typeface="Calibri"/>
              </a:rPr>
              <a:t>2.572;</a:t>
            </a:r>
            <a:r>
              <a:rPr b="1" lang="en" sz="1200">
                <a:solidFill>
                  <a:schemeClr val="dk1"/>
                </a:solidFill>
                <a:latin typeface="Calibri"/>
                <a:ea typeface="Calibri"/>
                <a:cs typeface="Calibri"/>
                <a:sym typeface="Calibri"/>
              </a:rPr>
              <a:t> Z score: 2.673</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200">
                <a:solidFill>
                  <a:schemeClr val="dk1"/>
                </a:solidFill>
                <a:latin typeface="Calibri"/>
                <a:ea typeface="Calibri"/>
                <a:cs typeface="Calibri"/>
                <a:sym typeface="Calibri"/>
              </a:rPr>
              <a:t>Overlap of 1, Spacer of 10. </a:t>
            </a:r>
            <a:endParaRPr sz="1200">
              <a:solidFill>
                <a:schemeClr val="dk1"/>
              </a:solidFill>
              <a:latin typeface="Calibri"/>
              <a:ea typeface="Calibri"/>
              <a:cs typeface="Calibri"/>
              <a:sym typeface="Calibri"/>
            </a:endParaRPr>
          </a:p>
        </p:txBody>
      </p:sp>
      <p:sp>
        <p:nvSpPr>
          <p:cNvPr id="634" name="Google Shape;634;p45"/>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33</a:t>
            </a:r>
            <a:endParaRPr b="1" sz="1100"/>
          </a:p>
        </p:txBody>
      </p:sp>
      <p:sp>
        <p:nvSpPr>
          <p:cNvPr id="635" name="Google Shape;635;p45"/>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22211</a:t>
            </a:r>
            <a:endParaRPr sz="1100"/>
          </a:p>
        </p:txBody>
      </p:sp>
      <p:sp>
        <p:nvSpPr>
          <p:cNvPr id="636" name="Google Shape;636;p45"/>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22741</a:t>
            </a:r>
            <a:endParaRPr sz="1100"/>
          </a:p>
        </p:txBody>
      </p:sp>
      <p:sp>
        <p:nvSpPr>
          <p:cNvPr id="637" name="Google Shape;637;p45"/>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531</a:t>
            </a:r>
            <a:endParaRPr sz="1100"/>
          </a:p>
        </p:txBody>
      </p:sp>
      <p:sp>
        <p:nvSpPr>
          <p:cNvPr id="638" name="Google Shape;638;p45"/>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22211  Glimmer Score: 12.52</a:t>
            </a:r>
            <a:endParaRPr sz="1100"/>
          </a:p>
        </p:txBody>
      </p:sp>
      <p:sp>
        <p:nvSpPr>
          <p:cNvPr id="639" name="Google Shape;639;p45"/>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22211</a:t>
            </a:r>
            <a:endParaRPr sz="1100"/>
          </a:p>
        </p:txBody>
      </p:sp>
      <p:sp>
        <p:nvSpPr>
          <p:cNvPr id="640" name="Google Shape;640;p45"/>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Sariah </a:t>
            </a:r>
            <a:endParaRPr sz="1100"/>
          </a:p>
        </p:txBody>
      </p:sp>
      <p:sp>
        <p:nvSpPr>
          <p:cNvPr id="641" name="Google Shape;641;p45"/>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642" name="Google Shape;642;p45"/>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643" name="Google Shape;643;p45"/>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Keeping start site at 22211</a:t>
            </a:r>
            <a:endParaRPr sz="11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7" name="Shape 647"/>
        <p:cNvGrpSpPr/>
        <p:nvPr/>
      </p:nvGrpSpPr>
      <p:grpSpPr>
        <a:xfrm>
          <a:off x="0" y="0"/>
          <a:ext cx="0" cy="0"/>
          <a:chOff x="0" y="0"/>
          <a:chExt cx="0" cy="0"/>
        </a:xfrm>
      </p:grpSpPr>
      <p:sp>
        <p:nvSpPr>
          <p:cNvPr id="648" name="Google Shape;648;p46"/>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649" name="Google Shape;649;p46"/>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Tail assembly chaperone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650" name="Google Shape;650;p46"/>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there is coding potential</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54000" lvl="0" marL="254000" rtl="0" algn="l">
              <a:lnSpc>
                <a:spcPct val="90000"/>
              </a:lnSpc>
              <a:spcBef>
                <a:spcPts val="800"/>
              </a:spcBef>
              <a:spcAft>
                <a:spcPts val="0"/>
              </a:spcAft>
              <a:buSzPts val="1200"/>
              <a:buChar char="•"/>
            </a:pPr>
            <a:r>
              <a:rPr b="1" lang="en" sz="1200"/>
              <a:t>Forward</a:t>
            </a:r>
            <a:endParaRPr b="1" sz="1200"/>
          </a:p>
        </p:txBody>
      </p:sp>
      <p:sp>
        <p:nvSpPr>
          <p:cNvPr id="651" name="Google Shape;651;p46"/>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1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(Start: 12 @22743 has 24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 they do agree</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2.306 yes there is one however it creates a gap of 286</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1 Space: 11</a:t>
            </a:r>
            <a:endParaRPr b="1" sz="1200">
              <a:solidFill>
                <a:schemeClr val="dk1"/>
              </a:solidFill>
              <a:latin typeface="Calibri"/>
              <a:ea typeface="Calibri"/>
              <a:cs typeface="Calibri"/>
              <a:sym typeface="Calibri"/>
            </a:endParaRPr>
          </a:p>
        </p:txBody>
      </p:sp>
      <p:sp>
        <p:nvSpPr>
          <p:cNvPr id="652" name="Google Shape;652;p46"/>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34</a:t>
            </a:r>
            <a:r>
              <a:rPr b="1" lang="en" sz="1500">
                <a:solidFill>
                  <a:schemeClr val="dk1"/>
                </a:solidFill>
                <a:latin typeface="Calibri"/>
                <a:ea typeface="Calibri"/>
                <a:cs typeface="Calibri"/>
                <a:sym typeface="Calibri"/>
              </a:rPr>
              <a:t>	</a:t>
            </a:r>
            <a:endParaRPr b="1" sz="1100"/>
          </a:p>
        </p:txBody>
      </p:sp>
      <p:sp>
        <p:nvSpPr>
          <p:cNvPr id="653" name="Google Shape;653;p46"/>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22743</a:t>
            </a:r>
            <a:endParaRPr sz="1100"/>
          </a:p>
        </p:txBody>
      </p:sp>
      <p:sp>
        <p:nvSpPr>
          <p:cNvPr id="654" name="Google Shape;654;p46"/>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23147</a:t>
            </a:r>
            <a:endParaRPr sz="1100"/>
          </a:p>
        </p:txBody>
      </p:sp>
      <p:sp>
        <p:nvSpPr>
          <p:cNvPr id="655" name="Google Shape;655;p46"/>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405</a:t>
            </a:r>
            <a:endParaRPr sz="1100"/>
          </a:p>
        </p:txBody>
      </p:sp>
      <p:sp>
        <p:nvSpPr>
          <p:cNvPr id="656" name="Google Shape;656;p46"/>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22743 Glimmer Score: 6.98</a:t>
            </a:r>
            <a:endParaRPr sz="1100"/>
          </a:p>
        </p:txBody>
      </p:sp>
      <p:sp>
        <p:nvSpPr>
          <p:cNvPr id="657" name="Google Shape;657;p46"/>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22743</a:t>
            </a:r>
            <a:endParaRPr sz="1100"/>
          </a:p>
        </p:txBody>
      </p:sp>
      <p:sp>
        <p:nvSpPr>
          <p:cNvPr id="658" name="Google Shape;658;p46"/>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Brea </a:t>
            </a:r>
            <a:endParaRPr sz="1100"/>
          </a:p>
        </p:txBody>
      </p:sp>
      <p:sp>
        <p:nvSpPr>
          <p:cNvPr id="659" name="Google Shape;659;p46"/>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Rylee </a:t>
            </a:r>
            <a:endParaRPr sz="1100"/>
          </a:p>
        </p:txBody>
      </p:sp>
      <p:sp>
        <p:nvSpPr>
          <p:cNvPr id="660" name="Google Shape;660;p46"/>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661" name="Google Shape;661;p46"/>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5" name="Shape 665"/>
        <p:cNvGrpSpPr/>
        <p:nvPr/>
      </p:nvGrpSpPr>
      <p:grpSpPr>
        <a:xfrm>
          <a:off x="0" y="0"/>
          <a:ext cx="0" cy="0"/>
          <a:chOff x="0" y="0"/>
          <a:chExt cx="0" cy="0"/>
        </a:xfrm>
      </p:grpSpPr>
      <p:sp>
        <p:nvSpPr>
          <p:cNvPr id="666" name="Google Shape;666;p47"/>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800"/>
              <a:t>Gene 35 Annotation</a:t>
            </a:r>
            <a:endParaRPr sz="2800"/>
          </a:p>
        </p:txBody>
      </p:sp>
      <p:sp>
        <p:nvSpPr>
          <p:cNvPr id="667" name="Google Shape;667;p47"/>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lang="en" sz="1200">
                <a:solidFill>
                  <a:schemeClr val="dk1"/>
                </a:solidFill>
                <a:latin typeface="Calibri"/>
                <a:ea typeface="Calibri"/>
                <a:cs typeface="Calibri"/>
                <a:sym typeface="Calibri"/>
              </a:rPr>
              <a:t>Tail Assembly Chaperone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lang="en" sz="1200">
                <a:solidFill>
                  <a:schemeClr val="dk1"/>
                </a:solidFill>
                <a:latin typeface="Calibri"/>
                <a:ea typeface="Calibri"/>
                <a:cs typeface="Calibri"/>
                <a:sym typeface="Calibri"/>
              </a:rPr>
              <a:t>Tail Assembly Chaperone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lang="en" sz="1200">
                <a:solidFill>
                  <a:schemeClr val="dk1"/>
                </a:solidFill>
                <a:latin typeface="Calibri"/>
                <a:ea typeface="Calibri"/>
                <a:cs typeface="Calibri"/>
                <a:sym typeface="Calibri"/>
              </a:rPr>
              <a:t>tail assembly chaperone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668" name="Google Shape;668;p47"/>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a:t>
            </a:r>
            <a:endParaRPr b="1" sz="1200"/>
          </a:p>
          <a:p>
            <a:pPr indent="-254000" lvl="0" marL="254000" rtl="0" algn="l">
              <a:lnSpc>
                <a:spcPct val="90000"/>
              </a:lnSpc>
              <a:spcBef>
                <a:spcPts val="800"/>
              </a:spcBef>
              <a:spcAft>
                <a:spcPts val="0"/>
              </a:spcAft>
              <a:buSzPts val="1200"/>
              <a:buChar char="•"/>
            </a:pPr>
            <a:r>
              <a:rPr lang="en" sz="1200"/>
              <a:t>Direction: </a:t>
            </a:r>
            <a:r>
              <a:rPr b="1" lang="en" sz="1200"/>
              <a:t>Fwd</a:t>
            </a:r>
            <a:endParaRPr b="1" sz="1200"/>
          </a:p>
        </p:txBody>
      </p:sp>
      <p:sp>
        <p:nvSpPr>
          <p:cNvPr id="669" name="Google Shape;669;p47"/>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21 MAs, no alts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 Phabia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Gap: 36; Spacing: 11</a:t>
            </a:r>
            <a:endParaRPr b="0" i="0" sz="1329" u="none" cap="none" strike="noStrike">
              <a:solidFill>
                <a:schemeClr val="dk1"/>
              </a:solidFill>
              <a:latin typeface="Calibri"/>
              <a:ea typeface="Calibri"/>
              <a:cs typeface="Calibri"/>
              <a:sym typeface="Calibri"/>
            </a:endParaRPr>
          </a:p>
        </p:txBody>
      </p:sp>
      <p:sp>
        <p:nvSpPr>
          <p:cNvPr id="670" name="Google Shape;670;p47"/>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35</a:t>
            </a:r>
            <a:endParaRPr b="1" sz="1500">
              <a:solidFill>
                <a:schemeClr val="dk1"/>
              </a:solidFill>
              <a:latin typeface="Calibri"/>
              <a:ea typeface="Calibri"/>
              <a:cs typeface="Calibri"/>
              <a:sym typeface="Calibri"/>
            </a:endParaRPr>
          </a:p>
        </p:txBody>
      </p:sp>
      <p:sp>
        <p:nvSpPr>
          <p:cNvPr id="671" name="Google Shape;671;p47"/>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23184</a:t>
            </a:r>
            <a:endParaRPr b="1" sz="1500">
              <a:solidFill>
                <a:schemeClr val="dk1"/>
              </a:solidFill>
              <a:latin typeface="Calibri"/>
              <a:ea typeface="Calibri"/>
              <a:cs typeface="Calibri"/>
              <a:sym typeface="Calibri"/>
            </a:endParaRPr>
          </a:p>
        </p:txBody>
      </p:sp>
      <p:sp>
        <p:nvSpPr>
          <p:cNvPr id="672" name="Google Shape;672;p47"/>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23642</a:t>
            </a:r>
            <a:endParaRPr b="1" sz="1500">
              <a:solidFill>
                <a:schemeClr val="dk1"/>
              </a:solidFill>
              <a:latin typeface="Calibri"/>
              <a:ea typeface="Calibri"/>
              <a:cs typeface="Calibri"/>
              <a:sym typeface="Calibri"/>
            </a:endParaRPr>
          </a:p>
        </p:txBody>
      </p:sp>
      <p:sp>
        <p:nvSpPr>
          <p:cNvPr id="673" name="Google Shape;673;p47"/>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459</a:t>
            </a:r>
            <a:endParaRPr b="1" sz="1500">
              <a:solidFill>
                <a:schemeClr val="dk1"/>
              </a:solidFill>
              <a:latin typeface="Calibri"/>
              <a:ea typeface="Calibri"/>
              <a:cs typeface="Calibri"/>
              <a:sym typeface="Calibri"/>
            </a:endParaRPr>
          </a:p>
        </p:txBody>
      </p:sp>
      <p:sp>
        <p:nvSpPr>
          <p:cNvPr id="674" name="Google Shape;674;p47"/>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23</a:t>
            </a:r>
            <a:r>
              <a:rPr b="1" lang="en" sz="1500">
                <a:solidFill>
                  <a:schemeClr val="dk1"/>
                </a:solidFill>
                <a:latin typeface="Calibri"/>
                <a:ea typeface="Calibri"/>
                <a:cs typeface="Calibri"/>
                <a:sym typeface="Calibri"/>
              </a:rPr>
              <a:t>184</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7.42</a:t>
            </a:r>
            <a:endParaRPr b="1" sz="1100">
              <a:latin typeface="Calibri"/>
              <a:ea typeface="Calibri"/>
              <a:cs typeface="Calibri"/>
              <a:sym typeface="Calibri"/>
            </a:endParaRPr>
          </a:p>
        </p:txBody>
      </p:sp>
      <p:sp>
        <p:nvSpPr>
          <p:cNvPr id="675" name="Google Shape;675;p47"/>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23193</a:t>
            </a:r>
            <a:endParaRPr b="1" sz="1100">
              <a:latin typeface="Calibri"/>
              <a:ea typeface="Calibri"/>
              <a:cs typeface="Calibri"/>
              <a:sym typeface="Calibri"/>
            </a:endParaRPr>
          </a:p>
        </p:txBody>
      </p:sp>
      <p:sp>
        <p:nvSpPr>
          <p:cNvPr id="676" name="Google Shape;676;p47"/>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endParaRPr b="1" sz="1500">
              <a:solidFill>
                <a:schemeClr val="dk1"/>
              </a:solidFill>
              <a:latin typeface="Calibri"/>
              <a:ea typeface="Calibri"/>
              <a:cs typeface="Calibri"/>
              <a:sym typeface="Calibri"/>
            </a:endParaRPr>
          </a:p>
        </p:txBody>
      </p:sp>
      <p:sp>
        <p:nvSpPr>
          <p:cNvPr id="677" name="Google Shape;677;p47"/>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a:t>
            </a:r>
            <a:r>
              <a:rPr b="0" i="0" lang="en" sz="1500" u="none" cap="none" strike="noStrike">
                <a:solidFill>
                  <a:schemeClr val="dk1"/>
                </a:solidFill>
                <a:latin typeface="Calibri"/>
                <a:ea typeface="Calibri"/>
                <a:cs typeface="Calibri"/>
                <a:sym typeface="Calibri"/>
              </a:rPr>
              <a:t> </a:t>
            </a:r>
            <a:endParaRPr sz="1100"/>
          </a:p>
        </p:txBody>
      </p:sp>
      <p:sp>
        <p:nvSpPr>
          <p:cNvPr id="678" name="Google Shape;678;p47"/>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679" name="Google Shape;679;p47"/>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Missing SD score</a:t>
            </a:r>
            <a:endParaRPr sz="110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3" name="Shape 683"/>
        <p:cNvGrpSpPr/>
        <p:nvPr/>
      </p:nvGrpSpPr>
      <p:grpSpPr>
        <a:xfrm>
          <a:off x="0" y="0"/>
          <a:ext cx="0" cy="0"/>
          <a:chOff x="0" y="0"/>
          <a:chExt cx="0" cy="0"/>
        </a:xfrm>
      </p:grpSpPr>
      <p:sp>
        <p:nvSpPr>
          <p:cNvPr id="684" name="Google Shape;684;p48"/>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685" name="Google Shape;685;p48"/>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tail assembly chaperone</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tail assembly chaperone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tail assembly chaperone, NCBI</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 data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686" name="Google Shape;686;p48"/>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No nre gene</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a:t>
            </a:r>
            <a:r>
              <a:rPr lang="en" sz="1050">
                <a:solidFill>
                  <a:srgbClr val="222222"/>
                </a:solidFill>
                <a:highlight>
                  <a:srgbClr val="FFFFFF"/>
                </a:highlight>
                <a:latin typeface="Roboto"/>
                <a:ea typeface="Roboto"/>
                <a:cs typeface="Roboto"/>
                <a:sym typeface="Roboto"/>
              </a:rPr>
              <a:t>Namago</a:t>
            </a:r>
            <a:endParaRPr b="1" sz="1200"/>
          </a:p>
          <a:p>
            <a:pPr indent="-254000" lvl="0" marL="254000" rtl="0" algn="l">
              <a:lnSpc>
                <a:spcPct val="90000"/>
              </a:lnSpc>
              <a:spcBef>
                <a:spcPts val="800"/>
              </a:spcBef>
              <a:spcAft>
                <a:spcPts val="0"/>
              </a:spcAft>
              <a:buSzPts val="1200"/>
              <a:buChar char="•"/>
            </a:pPr>
            <a:r>
              <a:rPr lang="en" sz="1200"/>
              <a:t>Direction: (</a:t>
            </a:r>
            <a:r>
              <a:rPr b="1" lang="en" sz="1200"/>
              <a:t>Fwd/Rev) Forward</a:t>
            </a:r>
            <a:endParaRPr b="1" sz="1200"/>
          </a:p>
        </p:txBody>
      </p:sp>
      <p:sp>
        <p:nvSpPr>
          <p:cNvPr id="687" name="Google Shape;687;p48"/>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data</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data</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 NCBI</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No results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no data</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0, Overlap:</a:t>
            </a:r>
            <a:r>
              <a:rPr b="1" lang="en" sz="1050">
                <a:solidFill>
                  <a:srgbClr val="222222"/>
                </a:solidFill>
                <a:highlight>
                  <a:srgbClr val="F9F9F9"/>
                </a:highlight>
                <a:latin typeface="Roboto"/>
                <a:ea typeface="Roboto"/>
                <a:cs typeface="Roboto"/>
                <a:sym typeface="Roboto"/>
              </a:rPr>
              <a:t>459, Spacing:11</a:t>
            </a:r>
            <a:endParaRPr b="1" sz="1200">
              <a:solidFill>
                <a:schemeClr val="dk1"/>
              </a:solidFill>
              <a:latin typeface="Calibri"/>
              <a:ea typeface="Calibri"/>
              <a:cs typeface="Calibri"/>
              <a:sym typeface="Calibri"/>
            </a:endParaRPr>
          </a:p>
        </p:txBody>
      </p:sp>
      <p:sp>
        <p:nvSpPr>
          <p:cNvPr id="688" name="Google Shape;688;p48"/>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457200" lvl="0" marL="0" marR="0" rtl="0" algn="l">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36</a:t>
            </a:r>
            <a:r>
              <a:rPr b="1" lang="en" sz="1500">
                <a:solidFill>
                  <a:schemeClr val="dk1"/>
                </a:solidFill>
                <a:latin typeface="Calibri"/>
                <a:ea typeface="Calibri"/>
                <a:cs typeface="Calibri"/>
                <a:sym typeface="Calibri"/>
              </a:rPr>
              <a:t>	</a:t>
            </a:r>
            <a:endParaRPr b="1" sz="1100"/>
          </a:p>
        </p:txBody>
      </p:sp>
      <p:sp>
        <p:nvSpPr>
          <p:cNvPr id="689" name="Google Shape;689;p48"/>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23184</a:t>
            </a:r>
            <a:endParaRPr sz="1100"/>
          </a:p>
        </p:txBody>
      </p:sp>
      <p:sp>
        <p:nvSpPr>
          <p:cNvPr id="690" name="Google Shape;690;p48"/>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23836</a:t>
            </a:r>
            <a:endParaRPr sz="1100"/>
          </a:p>
        </p:txBody>
      </p:sp>
      <p:sp>
        <p:nvSpPr>
          <p:cNvPr id="691" name="Google Shape;691;p48"/>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654</a:t>
            </a:r>
            <a:endParaRPr sz="1100"/>
          </a:p>
        </p:txBody>
      </p:sp>
      <p:sp>
        <p:nvSpPr>
          <p:cNvPr id="692" name="Google Shape;692;p48"/>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Glimmer Score: </a:t>
            </a:r>
            <a:endParaRPr sz="1100"/>
          </a:p>
        </p:txBody>
      </p:sp>
      <p:sp>
        <p:nvSpPr>
          <p:cNvPr id="693" name="Google Shape;693;p48"/>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a:t>
            </a:r>
            <a:endParaRPr sz="1100"/>
          </a:p>
        </p:txBody>
      </p:sp>
      <p:sp>
        <p:nvSpPr>
          <p:cNvPr id="694" name="Google Shape;694;p48"/>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Rylee</a:t>
            </a:r>
            <a:endParaRPr sz="1100"/>
          </a:p>
        </p:txBody>
      </p:sp>
      <p:sp>
        <p:nvSpPr>
          <p:cNvPr id="695" name="Google Shape;695;p48"/>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a:t>
            </a:r>
            <a:r>
              <a:rPr b="0" i="0" lang="en" sz="1500" u="none" cap="none" strike="noStrike">
                <a:solidFill>
                  <a:schemeClr val="dk1"/>
                </a:solidFill>
                <a:latin typeface="Calibri"/>
                <a:ea typeface="Calibri"/>
                <a:cs typeface="Calibri"/>
                <a:sym typeface="Calibri"/>
              </a:rPr>
              <a:t> </a:t>
            </a:r>
            <a:endParaRPr sz="1100"/>
          </a:p>
        </p:txBody>
      </p:sp>
      <p:sp>
        <p:nvSpPr>
          <p:cNvPr id="696" name="Google Shape;696;p48"/>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697" name="Google Shape;697;p48"/>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r>
              <a:rPr lang="en">
                <a:solidFill>
                  <a:schemeClr val="dk1"/>
                </a:solidFill>
                <a:latin typeface="Calibri"/>
                <a:ea typeface="Calibri"/>
                <a:cs typeface="Calibri"/>
                <a:sym typeface="Calibri"/>
              </a:rPr>
              <a:t>there is a “GGGAAA” at 23537 giving a -1 frameshift - Rylee</a:t>
            </a:r>
            <a:endParaRPr>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400"/>
              <a:buFont typeface="Arial"/>
              <a:buNone/>
            </a:pPr>
            <a:r>
              <a:rPr lang="en">
                <a:solidFill>
                  <a:schemeClr val="dk1"/>
                </a:solidFill>
                <a:latin typeface="Calibri"/>
                <a:ea typeface="Calibri"/>
                <a:cs typeface="Calibri"/>
                <a:sym typeface="Calibri"/>
              </a:rPr>
              <a:t>Overlap is massive, genemark is not super fitting. This one did not have the LORF from what I found. It is the lowest SD score according to Pecaan. Something seems a bit off to me, but I don’t know much about slippery start sites.  - Paige</a:t>
            </a:r>
            <a:endParaRPr>
              <a:solidFill>
                <a:schemeClr val="dk1"/>
              </a:solidFill>
              <a:latin typeface="Calibri"/>
              <a:ea typeface="Calibri"/>
              <a:cs typeface="Calibri"/>
              <a:sym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1" name="Shape 701"/>
        <p:cNvGrpSpPr/>
        <p:nvPr/>
      </p:nvGrpSpPr>
      <p:grpSpPr>
        <a:xfrm>
          <a:off x="0" y="0"/>
          <a:ext cx="0" cy="0"/>
          <a:chOff x="0" y="0"/>
          <a:chExt cx="0" cy="0"/>
        </a:xfrm>
      </p:grpSpPr>
      <p:sp>
        <p:nvSpPr>
          <p:cNvPr id="702" name="Google Shape;702;p49"/>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703" name="Google Shape;703;p49"/>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b="1" lang="en" sz="1200">
                <a:solidFill>
                  <a:schemeClr val="dk1"/>
                </a:solidFill>
                <a:latin typeface="Calibri"/>
                <a:ea typeface="Calibri"/>
                <a:cs typeface="Calibri"/>
                <a:sym typeface="Calibri"/>
              </a:rPr>
              <a:t>Tape measure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Tape measure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Tape measure protein (PhagesDB &amp; NCBI)</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Tape measure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704" name="Google Shape;704;p49"/>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the </a:t>
            </a:r>
            <a:r>
              <a:rPr b="1" lang="en" sz="1200"/>
              <a:t>potential</a:t>
            </a:r>
            <a:r>
              <a:rPr b="1" lang="en" sz="1200"/>
              <a:t> is very strong and </a:t>
            </a:r>
            <a:r>
              <a:rPr b="1" lang="en" sz="1200"/>
              <a:t>consistent.</a:t>
            </a:r>
            <a:r>
              <a:rPr b="1" lang="en" sz="1200"/>
              <a:t>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 (NCBI)</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3177 bp</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Grassyboy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a:t>
            </a:r>
            <a:r>
              <a:rPr b="1" lang="en" sz="1200"/>
              <a:t>Forward</a:t>
            </a:r>
            <a:endParaRPr b="1" sz="1200"/>
          </a:p>
        </p:txBody>
      </p:sp>
      <p:sp>
        <p:nvSpPr>
          <p:cNvPr id="705" name="Google Shape;705;p49"/>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6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23,845</a:t>
            </a:r>
            <a:endParaRPr b="1" sz="1100">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272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2, 24 MA’s</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272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sz="1200">
              <a:solidFill>
                <a:schemeClr val="dk1"/>
              </a:solidFill>
              <a:latin typeface="Calibri"/>
              <a:ea typeface="Calibri"/>
              <a:cs typeface="Calibri"/>
              <a:sym typeface="Calibri"/>
            </a:endParaRPr>
          </a:p>
          <a:p>
            <a:pPr indent="-21272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272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97%. NCBI</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12725" lvl="1" marL="6858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Doesn't</a:t>
            </a:r>
            <a:r>
              <a:rPr lang="en" sz="1200">
                <a:solidFill>
                  <a:schemeClr val="dk1"/>
                </a:solidFill>
                <a:latin typeface="Calibri"/>
                <a:ea typeface="Calibri"/>
                <a:cs typeface="Calibri"/>
                <a:sym typeface="Calibri"/>
              </a:rPr>
              <a:t> have </a:t>
            </a:r>
            <a:r>
              <a:rPr lang="en" sz="1200">
                <a:solidFill>
                  <a:schemeClr val="dk1"/>
                </a:solidFill>
                <a:latin typeface="Calibri"/>
                <a:ea typeface="Calibri"/>
                <a:cs typeface="Calibri"/>
                <a:sym typeface="Calibri"/>
              </a:rPr>
              <a:t>good</a:t>
            </a:r>
            <a:r>
              <a:rPr lang="en" sz="1200">
                <a:solidFill>
                  <a:schemeClr val="dk1"/>
                </a:solidFill>
                <a:latin typeface="Calibri"/>
                <a:ea typeface="Calibri"/>
                <a:cs typeface="Calibri"/>
                <a:sym typeface="Calibri"/>
              </a:rPr>
              <a:t> coverage, but does have good </a:t>
            </a:r>
            <a:r>
              <a:rPr lang="en" sz="1200">
                <a:solidFill>
                  <a:schemeClr val="dk1"/>
                </a:solidFill>
                <a:latin typeface="Calibri"/>
                <a:ea typeface="Calibri"/>
                <a:cs typeface="Calibri"/>
                <a:sym typeface="Calibri"/>
              </a:rPr>
              <a:t>probability</a:t>
            </a:r>
            <a:r>
              <a:rPr lang="en"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272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-3.631, no</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1272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of 9, no overlap, spacer of 9</a:t>
            </a:r>
            <a:endParaRPr b="1" sz="1200">
              <a:solidFill>
                <a:schemeClr val="dk1"/>
              </a:solidFill>
              <a:latin typeface="Calibri"/>
              <a:ea typeface="Calibri"/>
              <a:cs typeface="Calibri"/>
              <a:sym typeface="Calibri"/>
            </a:endParaRPr>
          </a:p>
        </p:txBody>
      </p:sp>
      <p:sp>
        <p:nvSpPr>
          <p:cNvPr id="706" name="Google Shape;706;p49"/>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37</a:t>
            </a:r>
            <a:endParaRPr b="1" sz="1100"/>
          </a:p>
        </p:txBody>
      </p:sp>
      <p:sp>
        <p:nvSpPr>
          <p:cNvPr id="707" name="Google Shape;707;p49"/>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23,845</a:t>
            </a:r>
            <a:endParaRPr sz="1100"/>
          </a:p>
        </p:txBody>
      </p:sp>
      <p:sp>
        <p:nvSpPr>
          <p:cNvPr id="708" name="Google Shape;708;p49"/>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27,021</a:t>
            </a:r>
            <a:endParaRPr sz="1100"/>
          </a:p>
        </p:txBody>
      </p:sp>
      <p:sp>
        <p:nvSpPr>
          <p:cNvPr id="709" name="Google Shape;709;p49"/>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3,177</a:t>
            </a:r>
            <a:endParaRPr sz="1100"/>
          </a:p>
        </p:txBody>
      </p:sp>
      <p:sp>
        <p:nvSpPr>
          <p:cNvPr id="710" name="Google Shape;710;p49"/>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lang="en" sz="1500">
                <a:solidFill>
                  <a:schemeClr val="dk1"/>
                </a:solidFill>
                <a:latin typeface="Calibri"/>
                <a:ea typeface="Calibri"/>
                <a:cs typeface="Calibri"/>
                <a:sym typeface="Calibri"/>
              </a:rPr>
              <a:t>23,845</a:t>
            </a:r>
            <a:r>
              <a:rPr b="0" i="0" lang="en" sz="1500" u="none" cap="none" strike="noStrike">
                <a:solidFill>
                  <a:schemeClr val="dk1"/>
                </a:solidFill>
                <a:latin typeface="Calibri"/>
                <a:ea typeface="Calibri"/>
                <a:cs typeface="Calibri"/>
                <a:sym typeface="Calibri"/>
              </a:rPr>
              <a:t> Glimmer Score: 11.51</a:t>
            </a:r>
            <a:endParaRPr sz="1100"/>
          </a:p>
        </p:txBody>
      </p:sp>
      <p:sp>
        <p:nvSpPr>
          <p:cNvPr id="711" name="Google Shape;711;p49"/>
          <p:cNvSpPr txBox="1"/>
          <p:nvPr/>
        </p:nvSpPr>
        <p:spPr>
          <a:xfrm>
            <a:off x="5772335" y="963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23,845</a:t>
            </a:r>
            <a:endParaRPr sz="1100"/>
          </a:p>
        </p:txBody>
      </p:sp>
      <p:sp>
        <p:nvSpPr>
          <p:cNvPr id="712" name="Google Shape;712;p49"/>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Rylee</a:t>
            </a:r>
            <a:endParaRPr sz="1100"/>
          </a:p>
        </p:txBody>
      </p:sp>
      <p:sp>
        <p:nvSpPr>
          <p:cNvPr id="713" name="Google Shape;713;p49"/>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r>
              <a:rPr b="0" i="0" lang="en" sz="1500" u="none" cap="none" strike="noStrike">
                <a:solidFill>
                  <a:schemeClr val="dk1"/>
                </a:solidFill>
                <a:latin typeface="Calibri"/>
                <a:ea typeface="Calibri"/>
                <a:cs typeface="Calibri"/>
                <a:sym typeface="Calibri"/>
              </a:rPr>
              <a:t> </a:t>
            </a:r>
            <a:endParaRPr sz="1100"/>
          </a:p>
        </p:txBody>
      </p:sp>
      <p:sp>
        <p:nvSpPr>
          <p:cNvPr id="714" name="Google Shape;714;p49"/>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715" name="Google Shape;715;p49"/>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9" name="Shape 719"/>
        <p:cNvGrpSpPr/>
        <p:nvPr/>
      </p:nvGrpSpPr>
      <p:grpSpPr>
        <a:xfrm>
          <a:off x="0" y="0"/>
          <a:ext cx="0" cy="0"/>
          <a:chOff x="0" y="0"/>
          <a:chExt cx="0" cy="0"/>
        </a:xfrm>
      </p:grpSpPr>
      <p:sp>
        <p:nvSpPr>
          <p:cNvPr id="720" name="Google Shape;720;p50"/>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721" name="Google Shape;721;p50"/>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b="1" lang="en" sz="1200">
                <a:solidFill>
                  <a:schemeClr val="dk1"/>
                </a:solidFill>
                <a:latin typeface="Calibri"/>
                <a:ea typeface="Calibri"/>
                <a:cs typeface="Calibri"/>
                <a:sym typeface="Calibri"/>
              </a:rPr>
              <a:t>Minor tail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Minor tail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Minor tail protein (both)</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722" name="Google Shape;722;p50"/>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pretty strong and </a:t>
            </a:r>
            <a:r>
              <a:rPr b="1" lang="en" sz="1200"/>
              <a:t>consistent</a:t>
            </a:r>
            <a:r>
              <a:rPr b="1" lang="en" sz="1200"/>
              <a:t>.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1344</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Grassyboy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Forward</a:t>
            </a:r>
            <a:endParaRPr b="1" sz="1200"/>
          </a:p>
        </p:txBody>
      </p:sp>
      <p:sp>
        <p:nvSpPr>
          <p:cNvPr id="723" name="Google Shape;723;p50"/>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27030</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 23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around 90%. NCBI</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Yes</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-3.631,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Gap:9, Spacer: 9</a:t>
            </a:r>
            <a:endParaRPr b="1" sz="1200">
              <a:solidFill>
                <a:schemeClr val="dk1"/>
              </a:solidFill>
              <a:latin typeface="Calibri"/>
              <a:ea typeface="Calibri"/>
              <a:cs typeface="Calibri"/>
              <a:sym typeface="Calibri"/>
            </a:endParaRPr>
          </a:p>
        </p:txBody>
      </p:sp>
      <p:sp>
        <p:nvSpPr>
          <p:cNvPr id="724" name="Google Shape;724;p50"/>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38</a:t>
            </a:r>
            <a:endParaRPr b="1" sz="1100"/>
          </a:p>
        </p:txBody>
      </p:sp>
      <p:sp>
        <p:nvSpPr>
          <p:cNvPr id="725" name="Google Shape;725;p50"/>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27030</a:t>
            </a:r>
            <a:endParaRPr sz="1100"/>
          </a:p>
        </p:txBody>
      </p:sp>
      <p:sp>
        <p:nvSpPr>
          <p:cNvPr id="726" name="Google Shape;726;p50"/>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28373</a:t>
            </a:r>
            <a:endParaRPr sz="1100"/>
          </a:p>
        </p:txBody>
      </p:sp>
      <p:sp>
        <p:nvSpPr>
          <p:cNvPr id="727" name="Google Shape;727;p50"/>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1344</a:t>
            </a:r>
            <a:endParaRPr sz="1100"/>
          </a:p>
        </p:txBody>
      </p:sp>
      <p:sp>
        <p:nvSpPr>
          <p:cNvPr id="728" name="Google Shape;728;p50"/>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27030 Glimmer Score: </a:t>
            </a:r>
            <a:r>
              <a:rPr lang="en" sz="1500">
                <a:solidFill>
                  <a:schemeClr val="dk1"/>
                </a:solidFill>
                <a:latin typeface="Calibri"/>
                <a:ea typeface="Calibri"/>
                <a:cs typeface="Calibri"/>
                <a:sym typeface="Calibri"/>
              </a:rPr>
              <a:t>8.36</a:t>
            </a:r>
            <a:endParaRPr sz="1100"/>
          </a:p>
        </p:txBody>
      </p:sp>
      <p:sp>
        <p:nvSpPr>
          <p:cNvPr id="729" name="Google Shape;729;p50"/>
          <p:cNvSpPr txBox="1"/>
          <p:nvPr/>
        </p:nvSpPr>
        <p:spPr>
          <a:xfrm>
            <a:off x="5772335" y="963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27030</a:t>
            </a:r>
            <a:endParaRPr sz="1100"/>
          </a:p>
        </p:txBody>
      </p:sp>
      <p:sp>
        <p:nvSpPr>
          <p:cNvPr id="730" name="Google Shape;730;p50"/>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Rylee</a:t>
            </a:r>
            <a:endParaRPr sz="1100"/>
          </a:p>
        </p:txBody>
      </p:sp>
      <p:sp>
        <p:nvSpPr>
          <p:cNvPr id="731" name="Google Shape;731;p50"/>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endParaRPr b="1" sz="1500">
              <a:solidFill>
                <a:schemeClr val="dk1"/>
              </a:solidFill>
              <a:latin typeface="Calibri"/>
              <a:ea typeface="Calibri"/>
              <a:cs typeface="Calibri"/>
              <a:sym typeface="Calibri"/>
            </a:endParaRPr>
          </a:p>
        </p:txBody>
      </p:sp>
      <p:sp>
        <p:nvSpPr>
          <p:cNvPr id="732" name="Google Shape;732;p50"/>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733" name="Google Shape;733;p50"/>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7" name="Shape 737"/>
        <p:cNvGrpSpPr/>
        <p:nvPr/>
      </p:nvGrpSpPr>
      <p:grpSpPr>
        <a:xfrm>
          <a:off x="0" y="0"/>
          <a:ext cx="0" cy="0"/>
          <a:chOff x="0" y="0"/>
          <a:chExt cx="0" cy="0"/>
        </a:xfrm>
      </p:grpSpPr>
      <p:sp>
        <p:nvSpPr>
          <p:cNvPr id="738" name="Google Shape;738;p51"/>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739" name="Google Shape;739;p51"/>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Minor tail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09550" lvl="1" marL="685800" rtl="0" algn="ctr">
              <a:lnSpc>
                <a:spcPct val="90000"/>
              </a:lnSpc>
              <a:spcBef>
                <a:spcPts val="0"/>
              </a:spcBef>
              <a:spcAft>
                <a:spcPts val="0"/>
              </a:spcAft>
              <a:buClr>
                <a:schemeClr val="dk1"/>
              </a:buClr>
              <a:buSzPts val="700"/>
              <a:buFont typeface="Calibri"/>
              <a:buChar char="○"/>
            </a:pPr>
            <a:r>
              <a:rPr lang="en" sz="1300">
                <a:solidFill>
                  <a:schemeClr val="dk1"/>
                </a:solidFill>
                <a:latin typeface="Calibri"/>
                <a:ea typeface="Calibri"/>
                <a:cs typeface="Calibri"/>
                <a:sym typeface="Calibri"/>
              </a:rPr>
              <a:t>Minor tail protein</a:t>
            </a:r>
            <a:endParaRPr b="1" sz="7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rtl="0" algn="ctr">
              <a:lnSpc>
                <a:spcPct val="90000"/>
              </a:lnSpc>
              <a:spcBef>
                <a:spcPts val="0"/>
              </a:spcBef>
              <a:spcAft>
                <a:spcPts val="0"/>
              </a:spcAft>
              <a:buClr>
                <a:schemeClr val="dk1"/>
              </a:buClr>
              <a:buSzPts val="1200"/>
              <a:buFont typeface="Calibri"/>
              <a:buChar char="○"/>
            </a:pPr>
            <a:r>
              <a:rPr lang="en" sz="1300">
                <a:solidFill>
                  <a:schemeClr val="dk1"/>
                </a:solidFill>
                <a:latin typeface="Calibri"/>
                <a:ea typeface="Calibri"/>
                <a:cs typeface="Calibri"/>
                <a:sym typeface="Calibri"/>
              </a:rPr>
              <a:t>Minor tail protein (both)</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 relative results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740" name="Google Shape;740;p51"/>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it has some pretty big dips but is constant.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28600" lvl="1" marL="914400" rtl="0" algn="l">
              <a:lnSpc>
                <a:spcPct val="90000"/>
              </a:lnSpc>
              <a:spcBef>
                <a:spcPts val="800"/>
              </a:spcBef>
              <a:spcAft>
                <a:spcPts val="0"/>
              </a:spcAft>
              <a:buSzPts val="1200"/>
              <a:buNone/>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2928 bp</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Grassyboy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Forward</a:t>
            </a:r>
            <a:endParaRPr b="1" sz="1200"/>
          </a:p>
        </p:txBody>
      </p:sp>
      <p:sp>
        <p:nvSpPr>
          <p:cNvPr id="741" name="Google Shape;741;p51"/>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28393</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6, 27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NCBI all all over 90%</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Yes, but doesn’t </a:t>
            </a:r>
            <a:r>
              <a:rPr lang="en" sz="1200">
                <a:solidFill>
                  <a:schemeClr val="dk1"/>
                </a:solidFill>
                <a:latin typeface="Calibri"/>
                <a:ea typeface="Calibri"/>
                <a:cs typeface="Calibri"/>
                <a:sym typeface="Calibri"/>
              </a:rPr>
              <a:t>have</a:t>
            </a:r>
            <a:r>
              <a:rPr lang="en" sz="1200">
                <a:solidFill>
                  <a:schemeClr val="dk1"/>
                </a:solidFill>
                <a:latin typeface="Calibri"/>
                <a:ea typeface="Calibri"/>
                <a:cs typeface="Calibri"/>
                <a:sym typeface="Calibri"/>
              </a:rPr>
              <a:t> the best results </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-2.814, no</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20, Spacer: 12</a:t>
            </a:r>
            <a:endParaRPr b="1" sz="1200">
              <a:solidFill>
                <a:schemeClr val="dk1"/>
              </a:solidFill>
              <a:latin typeface="Calibri"/>
              <a:ea typeface="Calibri"/>
              <a:cs typeface="Calibri"/>
              <a:sym typeface="Calibri"/>
            </a:endParaRPr>
          </a:p>
        </p:txBody>
      </p:sp>
      <p:sp>
        <p:nvSpPr>
          <p:cNvPr id="742" name="Google Shape;742;p51"/>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39</a:t>
            </a:r>
            <a:endParaRPr b="1" sz="1100"/>
          </a:p>
        </p:txBody>
      </p:sp>
      <p:sp>
        <p:nvSpPr>
          <p:cNvPr id="743" name="Google Shape;743;p51"/>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28393</a:t>
            </a:r>
            <a:endParaRPr sz="1100"/>
          </a:p>
        </p:txBody>
      </p:sp>
      <p:sp>
        <p:nvSpPr>
          <p:cNvPr id="744" name="Google Shape;744;p51"/>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31320</a:t>
            </a:r>
            <a:endParaRPr sz="1100"/>
          </a:p>
        </p:txBody>
      </p:sp>
      <p:sp>
        <p:nvSpPr>
          <p:cNvPr id="745" name="Google Shape;745;p51"/>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2928</a:t>
            </a:r>
            <a:endParaRPr sz="1100"/>
          </a:p>
        </p:txBody>
      </p:sp>
      <p:sp>
        <p:nvSpPr>
          <p:cNvPr id="746" name="Google Shape;746;p51"/>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28393 Glimmer Score: 9.2</a:t>
            </a:r>
            <a:endParaRPr sz="1100"/>
          </a:p>
        </p:txBody>
      </p:sp>
      <p:sp>
        <p:nvSpPr>
          <p:cNvPr id="747" name="Google Shape;747;p51"/>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28393</a:t>
            </a:r>
            <a:endParaRPr sz="1100"/>
          </a:p>
        </p:txBody>
      </p:sp>
      <p:sp>
        <p:nvSpPr>
          <p:cNvPr id="748" name="Google Shape;748;p51"/>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Rylee</a:t>
            </a:r>
            <a:endParaRPr sz="1100"/>
          </a:p>
        </p:txBody>
      </p:sp>
      <p:sp>
        <p:nvSpPr>
          <p:cNvPr id="749" name="Google Shape;749;p51"/>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Sariah </a:t>
            </a:r>
            <a:endParaRPr sz="1100"/>
          </a:p>
        </p:txBody>
      </p:sp>
      <p:sp>
        <p:nvSpPr>
          <p:cNvPr id="750" name="Google Shape;750;p51"/>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751" name="Google Shape;751;p51"/>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6"/>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09" name="Google Shape;109;p16"/>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a:t>
            </a:r>
            <a:r>
              <a:rPr lang="en" sz="1800">
                <a:solidFill>
                  <a:schemeClr val="dk1"/>
                </a:solidFill>
                <a:latin typeface="Calibri"/>
                <a:ea typeface="Calibri"/>
                <a:cs typeface="Calibri"/>
                <a:sym typeface="Calibri"/>
              </a:rPr>
              <a:t>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a:t>
            </a:r>
            <a:r>
              <a:rPr b="1" i="0" lang="en" sz="1200" u="none" cap="none" strike="noStrike">
                <a:solidFill>
                  <a:schemeClr val="dk1"/>
                </a:solidFill>
                <a:latin typeface="Calibri"/>
                <a:ea typeface="Calibri"/>
                <a:cs typeface="Calibri"/>
                <a:sym typeface="Calibri"/>
              </a:rPr>
              <a:t>Hypothetical </a:t>
            </a:r>
            <a:r>
              <a:rPr b="1" lang="en" sz="1200">
                <a:solidFill>
                  <a:schemeClr val="dk1"/>
                </a:solidFill>
                <a:latin typeface="Calibri"/>
                <a:ea typeface="Calibri"/>
                <a:cs typeface="Calibri"/>
                <a:sym typeface="Calibri"/>
              </a:rPr>
              <a:t>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10" name="Google Shape;110;p16"/>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28600" lvl="1" marL="914400" rtl="0" algn="l">
              <a:lnSpc>
                <a:spcPct val="90000"/>
              </a:lnSpc>
              <a:spcBef>
                <a:spcPts val="800"/>
              </a:spcBef>
              <a:spcAft>
                <a:spcPts val="0"/>
              </a:spcAft>
              <a:buSzPts val="1200"/>
              <a:buNone/>
            </a:pPr>
            <a:r>
              <a:rPr b="1" lang="en" sz="1200"/>
              <a:t>Yes</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28600" lvl="1" marL="914400" rtl="0" algn="l">
              <a:lnSpc>
                <a:spcPct val="90000"/>
              </a:lnSpc>
              <a:spcBef>
                <a:spcPts val="800"/>
              </a:spcBef>
              <a:spcAft>
                <a:spcPts val="0"/>
              </a:spcAft>
              <a:buSzPts val="1200"/>
              <a:buNone/>
            </a:pPr>
            <a:r>
              <a:rPr b="1" lang="en" sz="1200"/>
              <a:t>Rev</a:t>
            </a:r>
            <a:endParaRPr b="1" sz="1200"/>
          </a:p>
        </p:txBody>
      </p:sp>
      <p:sp>
        <p:nvSpPr>
          <p:cNvPr id="111" name="Google Shape;111;p16"/>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9 MA’s for 1930</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No</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a:t>
            </a:r>
            <a:r>
              <a:rPr b="1" lang="en" sz="1200">
                <a:solidFill>
                  <a:schemeClr val="dk1"/>
                </a:solidFill>
                <a:latin typeface="Calibri"/>
                <a:ea typeface="Calibri"/>
                <a:cs typeface="Calibri"/>
                <a:sym typeface="Calibri"/>
              </a:rPr>
              <a:t>SD score of 2.147, one is higher but has less coding potential</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of 4pb</a:t>
            </a:r>
            <a:endParaRPr b="1" sz="1200">
              <a:solidFill>
                <a:schemeClr val="dk1"/>
              </a:solidFill>
              <a:latin typeface="Calibri"/>
              <a:ea typeface="Calibri"/>
              <a:cs typeface="Calibri"/>
              <a:sym typeface="Calibri"/>
            </a:endParaRPr>
          </a:p>
        </p:txBody>
      </p:sp>
      <p:sp>
        <p:nvSpPr>
          <p:cNvPr id="112" name="Google Shape;112;p16"/>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a:t>
            </a:r>
            <a:endParaRPr b="1" sz="1100"/>
          </a:p>
        </p:txBody>
      </p:sp>
      <p:sp>
        <p:nvSpPr>
          <p:cNvPr id="113" name="Google Shape;113;p16"/>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1930</a:t>
            </a:r>
            <a:endParaRPr sz="1100"/>
          </a:p>
        </p:txBody>
      </p:sp>
      <p:sp>
        <p:nvSpPr>
          <p:cNvPr id="114" name="Google Shape;114;p16"/>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1598</a:t>
            </a:r>
            <a:endParaRPr sz="1100"/>
          </a:p>
        </p:txBody>
      </p:sp>
      <p:sp>
        <p:nvSpPr>
          <p:cNvPr id="115" name="Google Shape;115;p16"/>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333</a:t>
            </a:r>
            <a:endParaRPr sz="1100"/>
          </a:p>
        </p:txBody>
      </p:sp>
      <p:sp>
        <p:nvSpPr>
          <p:cNvPr id="116" name="Google Shape;116;p16"/>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a:t>
            </a:r>
            <a:r>
              <a:rPr lang="en" sz="1500">
                <a:solidFill>
                  <a:schemeClr val="dk1"/>
                </a:solidFill>
                <a:latin typeface="Calibri"/>
                <a:ea typeface="Calibri"/>
                <a:cs typeface="Calibri"/>
                <a:sym typeface="Calibri"/>
              </a:rPr>
              <a:t> 1936 </a:t>
            </a:r>
            <a:r>
              <a:rPr b="0" i="0" lang="en" sz="1500" u="none" cap="none" strike="noStrike">
                <a:solidFill>
                  <a:schemeClr val="dk1"/>
                </a:solidFill>
                <a:latin typeface="Calibri"/>
                <a:ea typeface="Calibri"/>
                <a:cs typeface="Calibri"/>
                <a:sym typeface="Calibri"/>
              </a:rPr>
              <a:t>Glimmer Score: 6.3</a:t>
            </a:r>
            <a:r>
              <a:rPr lang="en" sz="1500">
                <a:solidFill>
                  <a:schemeClr val="dk1"/>
                </a:solidFill>
                <a:latin typeface="Calibri"/>
                <a:ea typeface="Calibri"/>
                <a:cs typeface="Calibri"/>
                <a:sym typeface="Calibri"/>
              </a:rPr>
              <a:t>5</a:t>
            </a:r>
            <a:r>
              <a:rPr b="0" i="0" lang="en" sz="1500" u="none" cap="none" strike="noStrike">
                <a:solidFill>
                  <a:schemeClr val="dk1"/>
                </a:solidFill>
                <a:latin typeface="Calibri"/>
                <a:ea typeface="Calibri"/>
                <a:cs typeface="Calibri"/>
                <a:sym typeface="Calibri"/>
              </a:rPr>
              <a:t> </a:t>
            </a:r>
            <a:endParaRPr sz="1100"/>
          </a:p>
        </p:txBody>
      </p:sp>
      <p:sp>
        <p:nvSpPr>
          <p:cNvPr id="117" name="Google Shape;117;p16"/>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lang="en" sz="1500">
                <a:solidFill>
                  <a:schemeClr val="dk1"/>
                </a:solidFill>
                <a:latin typeface="Calibri"/>
                <a:ea typeface="Calibri"/>
                <a:cs typeface="Calibri"/>
                <a:sym typeface="Calibri"/>
              </a:rPr>
              <a:t>1936 </a:t>
            </a:r>
            <a:endParaRPr sz="1100"/>
          </a:p>
        </p:txBody>
      </p:sp>
      <p:sp>
        <p:nvSpPr>
          <p:cNvPr id="118" name="Google Shape;118;p16"/>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r>
              <a:rPr b="0" i="0" lang="en" sz="1500" u="none" cap="none" strike="noStrike">
                <a:solidFill>
                  <a:schemeClr val="dk1"/>
                </a:solidFill>
                <a:latin typeface="Calibri"/>
                <a:ea typeface="Calibri"/>
                <a:cs typeface="Calibri"/>
                <a:sym typeface="Calibri"/>
              </a:rPr>
              <a:t> </a:t>
            </a:r>
            <a:endParaRPr sz="1100"/>
          </a:p>
        </p:txBody>
      </p:sp>
      <p:sp>
        <p:nvSpPr>
          <p:cNvPr id="119" name="Google Shape;119;p16"/>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Sariah</a:t>
            </a:r>
            <a:r>
              <a:rPr b="0" i="0" lang="en" sz="1500" u="none" cap="none" strike="noStrike">
                <a:solidFill>
                  <a:schemeClr val="dk1"/>
                </a:solidFill>
                <a:latin typeface="Calibri"/>
                <a:ea typeface="Calibri"/>
                <a:cs typeface="Calibri"/>
                <a:sym typeface="Calibri"/>
              </a:rPr>
              <a:t> </a:t>
            </a:r>
            <a:endParaRPr sz="1100"/>
          </a:p>
        </p:txBody>
      </p:sp>
      <p:sp>
        <p:nvSpPr>
          <p:cNvPr id="120" name="Google Shape;120;p16"/>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21" name="Google Shape;121;p16"/>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r>
              <a:rPr lang="en">
                <a:solidFill>
                  <a:schemeClr val="dk1"/>
                </a:solidFill>
                <a:latin typeface="Calibri"/>
                <a:ea typeface="Calibri"/>
                <a:cs typeface="Calibri"/>
                <a:sym typeface="Calibri"/>
              </a:rPr>
              <a:t>I’m planning to change the start site to 1930 instead of 1936 because of the manual annotations. The new start site has the same SD score than the original start so there is no loss in coding potential.</a:t>
            </a:r>
            <a:endParaRPr>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400"/>
              <a:buFont typeface="Arial"/>
              <a:buNone/>
            </a:pPr>
            <a:r>
              <a:rPr lang="en">
                <a:solidFill>
                  <a:schemeClr val="dk1"/>
                </a:solidFill>
                <a:latin typeface="Calibri"/>
                <a:ea typeface="Calibri"/>
                <a:cs typeface="Calibri"/>
                <a:sym typeface="Calibri"/>
              </a:rPr>
              <a:t>–sounds good!</a:t>
            </a:r>
            <a:endParaRPr>
              <a:solidFill>
                <a:schemeClr val="dk1"/>
              </a:solidFill>
              <a:latin typeface="Calibri"/>
              <a:ea typeface="Calibri"/>
              <a:cs typeface="Calibri"/>
              <a:sym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5" name="Shape 755"/>
        <p:cNvGrpSpPr/>
        <p:nvPr/>
      </p:nvGrpSpPr>
      <p:grpSpPr>
        <a:xfrm>
          <a:off x="0" y="0"/>
          <a:ext cx="0" cy="0"/>
          <a:chOff x="0" y="0"/>
          <a:chExt cx="0" cy="0"/>
        </a:xfrm>
      </p:grpSpPr>
      <p:sp>
        <p:nvSpPr>
          <p:cNvPr id="756" name="Google Shape;756;p52"/>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757" name="Google Shape;757;p52"/>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a:solidFill>
                  <a:schemeClr val="dk1"/>
                </a:solidFill>
              </a:rPr>
              <a:t>minor tail protein</a:t>
            </a:r>
            <a:endParaRPr b="1" sz="15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lang="en" sz="1000">
                <a:solidFill>
                  <a:schemeClr val="dk1"/>
                </a:solidFill>
              </a:rPr>
              <a:t>minor tail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lang="en" sz="1000">
                <a:solidFill>
                  <a:schemeClr val="dk1"/>
                </a:solidFill>
              </a:rPr>
              <a:t>minor tail protein (both)</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Tail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758" name="Google Shape;758;p52"/>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has no real dips.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1152 bp</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Grassyboy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Forward</a:t>
            </a:r>
            <a:endParaRPr b="1" sz="1200"/>
          </a:p>
        </p:txBody>
      </p:sp>
      <p:sp>
        <p:nvSpPr>
          <p:cNvPr id="759" name="Google Shape;759;p52"/>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31320</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28, 81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but all of the other start sites are GTG.</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NCBI all above 90%</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yes</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-2.699, no</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0, Overlap: 1, Spacer: 10</a:t>
            </a:r>
            <a:endParaRPr b="1" sz="1200">
              <a:solidFill>
                <a:schemeClr val="dk1"/>
              </a:solidFill>
              <a:latin typeface="Calibri"/>
              <a:ea typeface="Calibri"/>
              <a:cs typeface="Calibri"/>
              <a:sym typeface="Calibri"/>
            </a:endParaRPr>
          </a:p>
        </p:txBody>
      </p:sp>
      <p:sp>
        <p:nvSpPr>
          <p:cNvPr id="760" name="Google Shape;760;p52"/>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40</a:t>
            </a:r>
            <a:endParaRPr b="1" sz="1100"/>
          </a:p>
        </p:txBody>
      </p:sp>
      <p:sp>
        <p:nvSpPr>
          <p:cNvPr id="761" name="Google Shape;761;p52"/>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31320</a:t>
            </a:r>
            <a:endParaRPr sz="1100"/>
          </a:p>
        </p:txBody>
      </p:sp>
      <p:sp>
        <p:nvSpPr>
          <p:cNvPr id="762" name="Google Shape;762;p52"/>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32471</a:t>
            </a:r>
            <a:endParaRPr sz="1100"/>
          </a:p>
        </p:txBody>
      </p:sp>
      <p:sp>
        <p:nvSpPr>
          <p:cNvPr id="763" name="Google Shape;763;p52"/>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1152</a:t>
            </a:r>
            <a:endParaRPr sz="1100"/>
          </a:p>
        </p:txBody>
      </p:sp>
      <p:sp>
        <p:nvSpPr>
          <p:cNvPr id="764" name="Google Shape;764;p52"/>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31320 Glimmer Score: 12.72</a:t>
            </a:r>
            <a:endParaRPr sz="1100"/>
          </a:p>
        </p:txBody>
      </p:sp>
      <p:sp>
        <p:nvSpPr>
          <p:cNvPr id="765" name="Google Shape;765;p52"/>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31320</a:t>
            </a:r>
            <a:endParaRPr sz="1100"/>
          </a:p>
        </p:txBody>
      </p:sp>
      <p:sp>
        <p:nvSpPr>
          <p:cNvPr id="766" name="Google Shape;766;p52"/>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Rylee</a:t>
            </a:r>
            <a:endParaRPr sz="1100"/>
          </a:p>
        </p:txBody>
      </p:sp>
      <p:sp>
        <p:nvSpPr>
          <p:cNvPr id="767" name="Google Shape;767;p52"/>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768" name="Google Shape;768;p52"/>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769" name="Google Shape;769;p52"/>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from </a:t>
            </a:r>
            <a:r>
              <a:rPr lang="en">
                <a:solidFill>
                  <a:schemeClr val="dk1"/>
                </a:solidFill>
                <a:latin typeface="Calibri"/>
                <a:ea typeface="Calibri"/>
                <a:cs typeface="Calibri"/>
                <a:sym typeface="Calibri"/>
              </a:rPr>
              <a:t>P</a:t>
            </a:r>
            <a:r>
              <a:rPr b="0" i="0" lang="en" sz="1400" u="none" cap="none" strike="noStrike">
                <a:solidFill>
                  <a:schemeClr val="dk1"/>
                </a:solidFill>
                <a:latin typeface="Calibri"/>
                <a:ea typeface="Calibri"/>
                <a:cs typeface="Calibri"/>
                <a:sym typeface="Calibri"/>
              </a:rPr>
              <a:t>aige: </a:t>
            </a:r>
            <a:r>
              <a:rPr lang="en">
                <a:solidFill>
                  <a:schemeClr val="dk1"/>
                </a:solidFill>
                <a:latin typeface="Calibri"/>
                <a:ea typeface="Calibri"/>
                <a:cs typeface="Calibri"/>
                <a:sym typeface="Calibri"/>
              </a:rPr>
              <a:t>72 MA’s, </a:t>
            </a:r>
            <a:endParaRPr sz="110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3" name="Shape 773"/>
        <p:cNvGrpSpPr/>
        <p:nvPr/>
      </p:nvGrpSpPr>
      <p:grpSpPr>
        <a:xfrm>
          <a:off x="0" y="0"/>
          <a:ext cx="0" cy="0"/>
          <a:chOff x="0" y="0"/>
          <a:chExt cx="0" cy="0"/>
        </a:xfrm>
      </p:grpSpPr>
      <p:sp>
        <p:nvSpPr>
          <p:cNvPr id="774" name="Google Shape;774;p53"/>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775" name="Google Shape;775;p53"/>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a:t>
            </a:r>
            <a:r>
              <a:rPr lang="en" sz="1800">
                <a:solidFill>
                  <a:schemeClr val="dk1"/>
                </a:solidFill>
                <a:latin typeface="Calibri"/>
                <a:ea typeface="Calibri"/>
                <a:cs typeface="Calibri"/>
                <a:sym typeface="Calibri"/>
              </a:rPr>
              <a:t>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Function Unknown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 (NCBI)</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 relevant results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776" name="Google Shape;776;p53"/>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good strength with no real dips.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726 bp</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Grassyboy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Forward</a:t>
            </a:r>
            <a:endParaRPr b="1" sz="1200"/>
          </a:p>
        </p:txBody>
      </p:sp>
      <p:sp>
        <p:nvSpPr>
          <p:cNvPr id="777" name="Google Shape;777;p53"/>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32471</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415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6, 27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415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415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has a better start site and SD score</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4155" lvl="1" marL="6858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No real results</a:t>
            </a:r>
            <a:endParaRPr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415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-2.976, no</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2415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0, Overlap: 1, Spacing: 12</a:t>
            </a:r>
            <a:endParaRPr b="1" sz="1200">
              <a:solidFill>
                <a:schemeClr val="dk1"/>
              </a:solidFill>
              <a:latin typeface="Calibri"/>
              <a:ea typeface="Calibri"/>
              <a:cs typeface="Calibri"/>
              <a:sym typeface="Calibri"/>
            </a:endParaRPr>
          </a:p>
        </p:txBody>
      </p:sp>
      <p:sp>
        <p:nvSpPr>
          <p:cNvPr id="778" name="Google Shape;778;p53"/>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41</a:t>
            </a:r>
            <a:endParaRPr b="1" sz="1100"/>
          </a:p>
        </p:txBody>
      </p:sp>
      <p:sp>
        <p:nvSpPr>
          <p:cNvPr id="779" name="Google Shape;779;p53"/>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32471</a:t>
            </a:r>
            <a:endParaRPr sz="1100"/>
          </a:p>
        </p:txBody>
      </p:sp>
      <p:sp>
        <p:nvSpPr>
          <p:cNvPr id="780" name="Google Shape;780;p53"/>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33232</a:t>
            </a:r>
            <a:endParaRPr sz="1100"/>
          </a:p>
        </p:txBody>
      </p:sp>
      <p:sp>
        <p:nvSpPr>
          <p:cNvPr id="781" name="Google Shape;781;p53"/>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726</a:t>
            </a:r>
            <a:endParaRPr sz="1100"/>
          </a:p>
        </p:txBody>
      </p:sp>
      <p:sp>
        <p:nvSpPr>
          <p:cNvPr id="782" name="Google Shape;782;p53"/>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32471 Glimmer Score: 9.72</a:t>
            </a:r>
            <a:endParaRPr sz="1100"/>
          </a:p>
        </p:txBody>
      </p:sp>
      <p:sp>
        <p:nvSpPr>
          <p:cNvPr id="783" name="Google Shape;783;p53"/>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32471</a:t>
            </a:r>
            <a:endParaRPr sz="1100"/>
          </a:p>
        </p:txBody>
      </p:sp>
      <p:sp>
        <p:nvSpPr>
          <p:cNvPr id="784" name="Google Shape;784;p53"/>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Rylee</a:t>
            </a:r>
            <a:endParaRPr sz="1100"/>
          </a:p>
        </p:txBody>
      </p:sp>
      <p:sp>
        <p:nvSpPr>
          <p:cNvPr id="785" name="Google Shape;785;p53"/>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786" name="Google Shape;786;p53"/>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787" name="Google Shape;787;p53"/>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1" name="Shape 791"/>
        <p:cNvGrpSpPr/>
        <p:nvPr/>
      </p:nvGrpSpPr>
      <p:grpSpPr>
        <a:xfrm>
          <a:off x="0" y="0"/>
          <a:ext cx="0" cy="0"/>
          <a:chOff x="0" y="0"/>
          <a:chExt cx="0" cy="0"/>
        </a:xfrm>
      </p:grpSpPr>
      <p:sp>
        <p:nvSpPr>
          <p:cNvPr id="792" name="Google Shape;792;p54"/>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800"/>
              <a:t>Gene 42 Annotation</a:t>
            </a:r>
            <a:endParaRPr sz="2800"/>
          </a:p>
        </p:txBody>
      </p:sp>
      <p:sp>
        <p:nvSpPr>
          <p:cNvPr id="793" name="Google Shape;793;p54"/>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a:t>
            </a:r>
            <a:r>
              <a:rPr lang="en" sz="1800">
                <a:solidFill>
                  <a:schemeClr val="dk1"/>
                </a:solidFill>
                <a:latin typeface="Calibri"/>
                <a:ea typeface="Calibri"/>
                <a:cs typeface="Calibri"/>
                <a:sym typeface="Calibri"/>
              </a:rPr>
              <a:t>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Function unknown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 relevant results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794" name="Google Shape;794;p54"/>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short and strong</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264 bp</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Grassyboy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Forward</a:t>
            </a:r>
            <a:endParaRPr b="1" sz="1200"/>
          </a:p>
        </p:txBody>
      </p:sp>
      <p:sp>
        <p:nvSpPr>
          <p:cNvPr id="795" name="Google Shape;795;p54"/>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15, 32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18440" lvl="1" marL="68580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has a better start site and SD score</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NCBI all above 90%</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No good results </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-1.582, no</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12, Overlap: 0, Spacing: 10</a:t>
            </a:r>
            <a:endParaRPr b="1" sz="1200">
              <a:solidFill>
                <a:schemeClr val="dk1"/>
              </a:solidFill>
              <a:latin typeface="Calibri"/>
              <a:ea typeface="Calibri"/>
              <a:cs typeface="Calibri"/>
              <a:sym typeface="Calibri"/>
            </a:endParaRPr>
          </a:p>
        </p:txBody>
      </p:sp>
      <p:sp>
        <p:nvSpPr>
          <p:cNvPr id="796" name="Google Shape;796;p54"/>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42</a:t>
            </a:r>
            <a:endParaRPr b="1" sz="1100"/>
          </a:p>
        </p:txBody>
      </p:sp>
      <p:sp>
        <p:nvSpPr>
          <p:cNvPr id="797" name="Google Shape;797;p54"/>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b="1" lang="en" sz="1500"/>
              <a:t>33244</a:t>
            </a:r>
            <a:endParaRPr b="1" sz="1500"/>
          </a:p>
        </p:txBody>
      </p:sp>
      <p:sp>
        <p:nvSpPr>
          <p:cNvPr id="798" name="Google Shape;798;p54"/>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b="1" lang="en" sz="1500"/>
              <a:t>33507</a:t>
            </a:r>
            <a:endParaRPr b="1" sz="1500"/>
          </a:p>
        </p:txBody>
      </p:sp>
      <p:sp>
        <p:nvSpPr>
          <p:cNvPr id="799" name="Google Shape;799;p54"/>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b="1" lang="en" sz="1500"/>
              <a:t>264</a:t>
            </a:r>
            <a:endParaRPr b="1" sz="1500"/>
          </a:p>
        </p:txBody>
      </p:sp>
      <p:sp>
        <p:nvSpPr>
          <p:cNvPr id="800" name="Google Shape;800;p54"/>
          <p:cNvSpPr txBox="1"/>
          <p:nvPr/>
        </p:nvSpPr>
        <p:spPr>
          <a:xfrm>
            <a:off x="5766135" y="6441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33244 Glimmer Score: 11.99</a:t>
            </a:r>
            <a:endParaRPr sz="1100"/>
          </a:p>
        </p:txBody>
      </p:sp>
      <p:sp>
        <p:nvSpPr>
          <p:cNvPr id="801" name="Google Shape;801;p54"/>
          <p:cNvSpPr txBox="1"/>
          <p:nvPr/>
        </p:nvSpPr>
        <p:spPr>
          <a:xfrm>
            <a:off x="5772335" y="965147"/>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33244</a:t>
            </a:r>
            <a:endParaRPr sz="1100"/>
          </a:p>
        </p:txBody>
      </p:sp>
      <p:sp>
        <p:nvSpPr>
          <p:cNvPr id="802" name="Google Shape;802;p54"/>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Rylee</a:t>
            </a:r>
            <a:endParaRPr b="1" sz="1100"/>
          </a:p>
        </p:txBody>
      </p:sp>
      <p:sp>
        <p:nvSpPr>
          <p:cNvPr id="803" name="Google Shape;803;p54"/>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a:t>
            </a:r>
            <a:endParaRPr sz="1500">
              <a:solidFill>
                <a:schemeClr val="dk1"/>
              </a:solidFill>
              <a:latin typeface="Calibri"/>
              <a:ea typeface="Calibri"/>
              <a:cs typeface="Calibri"/>
              <a:sym typeface="Calibri"/>
            </a:endParaRPr>
          </a:p>
        </p:txBody>
      </p:sp>
      <p:sp>
        <p:nvSpPr>
          <p:cNvPr id="804" name="Google Shape;804;p54"/>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805" name="Google Shape;805;p54"/>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from Paige: I got 11 on gap.</a:t>
            </a:r>
            <a:endParaRPr sz="110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9" name="Shape 809"/>
        <p:cNvGrpSpPr/>
        <p:nvPr/>
      </p:nvGrpSpPr>
      <p:grpSpPr>
        <a:xfrm>
          <a:off x="0" y="0"/>
          <a:ext cx="0" cy="0"/>
          <a:chOff x="0" y="0"/>
          <a:chExt cx="0" cy="0"/>
        </a:xfrm>
      </p:grpSpPr>
      <p:sp>
        <p:nvSpPr>
          <p:cNvPr id="810" name="Google Shape;810;p55"/>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811" name="Google Shape;811;p55"/>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Membrane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Function unknown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protein (NCBI)</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Function unknown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812" name="Google Shape;812;p55"/>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has dips but is there.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465 bp</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Grassyboy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Forward</a:t>
            </a:r>
            <a:endParaRPr b="1" sz="1200"/>
          </a:p>
        </p:txBody>
      </p:sp>
      <p:sp>
        <p:nvSpPr>
          <p:cNvPr id="813" name="Google Shape;813;p55"/>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33580</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13, 27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NCBI most over or around 90%</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Yes</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-1.559, no</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73, Overlap: 0, Spacing: 12</a:t>
            </a:r>
            <a:endParaRPr b="1" sz="1200">
              <a:solidFill>
                <a:schemeClr val="dk1"/>
              </a:solidFill>
              <a:latin typeface="Calibri"/>
              <a:ea typeface="Calibri"/>
              <a:cs typeface="Calibri"/>
              <a:sym typeface="Calibri"/>
            </a:endParaRPr>
          </a:p>
        </p:txBody>
      </p:sp>
      <p:sp>
        <p:nvSpPr>
          <p:cNvPr id="814" name="Google Shape;814;p55"/>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43</a:t>
            </a:r>
            <a:endParaRPr b="1" sz="1100"/>
          </a:p>
        </p:txBody>
      </p:sp>
      <p:sp>
        <p:nvSpPr>
          <p:cNvPr id="815" name="Google Shape;815;p55"/>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33580</a:t>
            </a:r>
            <a:endParaRPr sz="1100"/>
          </a:p>
        </p:txBody>
      </p:sp>
      <p:sp>
        <p:nvSpPr>
          <p:cNvPr id="816" name="Google Shape;816;p55"/>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34044</a:t>
            </a:r>
            <a:endParaRPr sz="1100"/>
          </a:p>
        </p:txBody>
      </p:sp>
      <p:sp>
        <p:nvSpPr>
          <p:cNvPr id="817" name="Google Shape;817;p55"/>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465</a:t>
            </a:r>
            <a:endParaRPr sz="1100"/>
          </a:p>
        </p:txBody>
      </p:sp>
      <p:sp>
        <p:nvSpPr>
          <p:cNvPr id="818" name="Google Shape;818;p55"/>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33</a:t>
            </a:r>
            <a:r>
              <a:rPr lang="en" sz="1500">
                <a:solidFill>
                  <a:schemeClr val="dk1"/>
                </a:solidFill>
                <a:latin typeface="Calibri"/>
                <a:ea typeface="Calibri"/>
                <a:cs typeface="Calibri"/>
                <a:sym typeface="Calibri"/>
              </a:rPr>
              <a:t>5</a:t>
            </a:r>
            <a:r>
              <a:rPr b="0" i="0" lang="en" sz="1500" u="none" cap="none" strike="noStrike">
                <a:solidFill>
                  <a:schemeClr val="dk1"/>
                </a:solidFill>
                <a:latin typeface="Calibri"/>
                <a:ea typeface="Calibri"/>
                <a:cs typeface="Calibri"/>
                <a:sym typeface="Calibri"/>
              </a:rPr>
              <a:t>80 Glimmer Score: 14.77</a:t>
            </a:r>
            <a:endParaRPr sz="1100"/>
          </a:p>
        </p:txBody>
      </p:sp>
      <p:sp>
        <p:nvSpPr>
          <p:cNvPr id="819" name="Google Shape;819;p55"/>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33580</a:t>
            </a:r>
            <a:endParaRPr sz="1100"/>
          </a:p>
        </p:txBody>
      </p:sp>
      <p:sp>
        <p:nvSpPr>
          <p:cNvPr id="820" name="Google Shape;820;p55"/>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Rylee</a:t>
            </a:r>
            <a:endParaRPr sz="1100"/>
          </a:p>
        </p:txBody>
      </p:sp>
      <p:sp>
        <p:nvSpPr>
          <p:cNvPr id="821" name="Google Shape;821;p55"/>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Emily</a:t>
            </a:r>
            <a:endParaRPr sz="1100"/>
          </a:p>
        </p:txBody>
      </p:sp>
      <p:sp>
        <p:nvSpPr>
          <p:cNvPr id="822" name="Google Shape;822;p55"/>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823" name="Google Shape;823;p55"/>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Sosui says that it is a membrane protein.  </a:t>
            </a:r>
            <a:endParaRPr sz="110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7" name="Shape 827"/>
        <p:cNvGrpSpPr/>
        <p:nvPr/>
      </p:nvGrpSpPr>
      <p:grpSpPr>
        <a:xfrm>
          <a:off x="0" y="0"/>
          <a:ext cx="0" cy="0"/>
          <a:chOff x="0" y="0"/>
          <a:chExt cx="0" cy="0"/>
        </a:xfrm>
      </p:grpSpPr>
      <p:sp>
        <p:nvSpPr>
          <p:cNvPr id="828" name="Google Shape;828;p56"/>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44 Annotation</a:t>
            </a:r>
            <a:endParaRPr sz="2900"/>
          </a:p>
        </p:txBody>
      </p:sp>
      <p:sp>
        <p:nvSpPr>
          <p:cNvPr id="829" name="Google Shape;829;p56"/>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r>
              <a:rPr b="1" lang="en" sz="1200">
                <a:solidFill>
                  <a:schemeClr val="dk1"/>
                </a:solidFill>
                <a:latin typeface="Calibri"/>
                <a:ea typeface="Calibri"/>
                <a:cs typeface="Calibri"/>
                <a:sym typeface="Calibri"/>
              </a:rPr>
              <a:t>) </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None listed</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45720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rPr lang="en" sz="1200">
                <a:solidFill>
                  <a:schemeClr val="dk1"/>
                </a:solidFill>
                <a:latin typeface="Calibri"/>
                <a:ea typeface="Calibri"/>
                <a:cs typeface="Calibri"/>
                <a:sym typeface="Calibri"/>
              </a:rPr>
              <a:t>N</a:t>
            </a:r>
            <a:endParaRPr b="0" i="0" sz="1200" u="none" cap="none" strike="noStrike">
              <a:solidFill>
                <a:schemeClr val="dk1"/>
              </a:solidFill>
              <a:latin typeface="Calibri"/>
              <a:ea typeface="Calibri"/>
              <a:cs typeface="Calibri"/>
              <a:sym typeface="Calibri"/>
            </a:endParaRPr>
          </a:p>
        </p:txBody>
      </p:sp>
      <p:sp>
        <p:nvSpPr>
          <p:cNvPr id="830" name="Google Shape;830;p56"/>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0" lvl="0" marL="457200" rtl="0" algn="l">
              <a:lnSpc>
                <a:spcPct val="90000"/>
              </a:lnSpc>
              <a:spcBef>
                <a:spcPts val="800"/>
              </a:spcBef>
              <a:spcAft>
                <a:spcPts val="0"/>
              </a:spcAft>
              <a:buNone/>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FWD</a:t>
            </a:r>
            <a:endParaRPr b="1" sz="1200"/>
          </a:p>
        </p:txBody>
      </p:sp>
      <p:sp>
        <p:nvSpPr>
          <p:cNvPr id="831" name="Google Shape;831;p56"/>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8 has 22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 Y</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 NCBI</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- 3.254 from pecaan, N</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11 overlap, 14 spacer</a:t>
            </a:r>
            <a:endParaRPr b="1" sz="1200">
              <a:solidFill>
                <a:schemeClr val="dk1"/>
              </a:solidFill>
              <a:latin typeface="Calibri"/>
              <a:ea typeface="Calibri"/>
              <a:cs typeface="Calibri"/>
              <a:sym typeface="Calibri"/>
            </a:endParaRPr>
          </a:p>
        </p:txBody>
      </p:sp>
      <p:sp>
        <p:nvSpPr>
          <p:cNvPr id="832" name="Google Shape;832;p56"/>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44</a:t>
            </a:r>
            <a:endParaRPr b="1" sz="1100"/>
          </a:p>
        </p:txBody>
      </p:sp>
      <p:sp>
        <p:nvSpPr>
          <p:cNvPr id="833" name="Google Shape;833;p56"/>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34034</a:t>
            </a:r>
            <a:endParaRPr sz="1100"/>
          </a:p>
        </p:txBody>
      </p:sp>
      <p:sp>
        <p:nvSpPr>
          <p:cNvPr id="834" name="Google Shape;834;p56"/>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34231</a:t>
            </a:r>
            <a:endParaRPr sz="1100"/>
          </a:p>
        </p:txBody>
      </p:sp>
      <p:sp>
        <p:nvSpPr>
          <p:cNvPr id="835" name="Google Shape;835;p56"/>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198</a:t>
            </a:r>
            <a:endParaRPr sz="1100"/>
          </a:p>
        </p:txBody>
      </p:sp>
      <p:sp>
        <p:nvSpPr>
          <p:cNvPr id="836" name="Google Shape;836;p56"/>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3403</a:t>
            </a:r>
            <a:r>
              <a:rPr lang="en" sz="1500">
                <a:solidFill>
                  <a:schemeClr val="dk1"/>
                </a:solidFill>
                <a:latin typeface="Calibri"/>
                <a:ea typeface="Calibri"/>
                <a:cs typeface="Calibri"/>
                <a:sym typeface="Calibri"/>
              </a:rPr>
              <a:t>4</a:t>
            </a:r>
            <a:r>
              <a:rPr b="0" i="0" lang="en" sz="1500" u="none" cap="none" strike="noStrike">
                <a:solidFill>
                  <a:schemeClr val="dk1"/>
                </a:solidFill>
                <a:latin typeface="Calibri"/>
                <a:ea typeface="Calibri"/>
                <a:cs typeface="Calibri"/>
                <a:sym typeface="Calibri"/>
              </a:rPr>
              <a:t>  Glimmer Score: </a:t>
            </a:r>
            <a:r>
              <a:rPr lang="en" sz="1500">
                <a:solidFill>
                  <a:schemeClr val="dk1"/>
                </a:solidFill>
                <a:latin typeface="Calibri"/>
                <a:ea typeface="Calibri"/>
                <a:cs typeface="Calibri"/>
                <a:sym typeface="Calibri"/>
              </a:rPr>
              <a:t>12.03</a:t>
            </a:r>
            <a:endParaRPr sz="1100"/>
          </a:p>
        </p:txBody>
      </p:sp>
      <p:sp>
        <p:nvSpPr>
          <p:cNvPr id="837" name="Google Shape;837;p56"/>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34034</a:t>
            </a:r>
            <a:endParaRPr sz="1100"/>
          </a:p>
        </p:txBody>
      </p:sp>
      <p:sp>
        <p:nvSpPr>
          <p:cNvPr id="838" name="Google Shape;838;p56"/>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Paige</a:t>
            </a:r>
            <a:endParaRPr sz="1100"/>
          </a:p>
        </p:txBody>
      </p:sp>
      <p:sp>
        <p:nvSpPr>
          <p:cNvPr id="839" name="Google Shape;839;p56"/>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endParaRPr sz="1500">
              <a:solidFill>
                <a:schemeClr val="dk1"/>
              </a:solidFill>
              <a:latin typeface="Calibri"/>
              <a:ea typeface="Calibri"/>
              <a:cs typeface="Calibri"/>
              <a:sym typeface="Calibri"/>
            </a:endParaRPr>
          </a:p>
        </p:txBody>
      </p:sp>
      <p:sp>
        <p:nvSpPr>
          <p:cNvPr id="840" name="Google Shape;840;p56"/>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841" name="Google Shape;841;p56"/>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endParaRPr sz="110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5" name="Shape 845"/>
        <p:cNvGrpSpPr/>
        <p:nvPr/>
      </p:nvGrpSpPr>
      <p:grpSpPr>
        <a:xfrm>
          <a:off x="0" y="0"/>
          <a:ext cx="0" cy="0"/>
          <a:chOff x="0" y="0"/>
          <a:chExt cx="0" cy="0"/>
        </a:xfrm>
      </p:grpSpPr>
      <p:sp>
        <p:nvSpPr>
          <p:cNvPr id="846" name="Google Shape;846;p57"/>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800"/>
              <a:t>Gene 45 Annotation</a:t>
            </a:r>
            <a:endParaRPr sz="2800"/>
          </a:p>
        </p:txBody>
      </p:sp>
      <p:sp>
        <p:nvSpPr>
          <p:cNvPr id="847" name="Google Shape;847;p57"/>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None listed</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Holin, Membrane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Unknown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Y 3</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848" name="Google Shape;848;p57"/>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457200" lvl="0" marL="0" rtl="0" algn="l">
              <a:lnSpc>
                <a:spcPct val="90000"/>
              </a:lnSpc>
              <a:spcBef>
                <a:spcPts val="800"/>
              </a:spcBef>
              <a:spcAft>
                <a:spcPts val="0"/>
              </a:spcAft>
              <a:buNone/>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FWD</a:t>
            </a:r>
            <a:endParaRPr b="1" sz="1200"/>
          </a:p>
        </p:txBody>
      </p:sp>
      <p:sp>
        <p:nvSpPr>
          <p:cNvPr id="849" name="Google Shape;849;p57"/>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3, 23 MA’s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lang="en" sz="1200">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 Grassboy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-5.857 from  pecaan,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4 gap, 9 spacer</a:t>
            </a:r>
            <a:endParaRPr b="1" sz="1200">
              <a:solidFill>
                <a:schemeClr val="dk1"/>
              </a:solidFill>
              <a:latin typeface="Calibri"/>
              <a:ea typeface="Calibri"/>
              <a:cs typeface="Calibri"/>
              <a:sym typeface="Calibri"/>
            </a:endParaRPr>
          </a:p>
        </p:txBody>
      </p:sp>
      <p:sp>
        <p:nvSpPr>
          <p:cNvPr id="850" name="Google Shape;850;p57"/>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45</a:t>
            </a:r>
            <a:endParaRPr b="1" sz="1100"/>
          </a:p>
        </p:txBody>
      </p:sp>
      <p:sp>
        <p:nvSpPr>
          <p:cNvPr id="851" name="Google Shape;851;p57"/>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b="1" lang="en" sz="1500"/>
              <a:t>34236</a:t>
            </a:r>
            <a:endParaRPr b="1" sz="1500"/>
          </a:p>
        </p:txBody>
      </p:sp>
      <p:sp>
        <p:nvSpPr>
          <p:cNvPr id="852" name="Google Shape;852;p57"/>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b="1" lang="en" sz="1500"/>
              <a:t>34973</a:t>
            </a:r>
            <a:endParaRPr b="1" sz="1500"/>
          </a:p>
        </p:txBody>
      </p:sp>
      <p:sp>
        <p:nvSpPr>
          <p:cNvPr id="853" name="Google Shape;853;p57"/>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b="1" lang="en" sz="1500"/>
              <a:t>738</a:t>
            </a:r>
            <a:endParaRPr b="1" sz="1500"/>
          </a:p>
        </p:txBody>
      </p:sp>
      <p:sp>
        <p:nvSpPr>
          <p:cNvPr id="854" name="Google Shape;854;p57"/>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34236 Glimmer Score: 14.68 </a:t>
            </a:r>
            <a:endParaRPr sz="1100"/>
          </a:p>
        </p:txBody>
      </p:sp>
      <p:sp>
        <p:nvSpPr>
          <p:cNvPr id="855" name="Google Shape;855;p57"/>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34236</a:t>
            </a:r>
            <a:endParaRPr sz="1100"/>
          </a:p>
        </p:txBody>
      </p:sp>
      <p:sp>
        <p:nvSpPr>
          <p:cNvPr id="856" name="Google Shape;856;p57"/>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Paige</a:t>
            </a:r>
            <a:r>
              <a:rPr b="0" i="0" lang="en" sz="1500" u="none" cap="none" strike="noStrike">
                <a:solidFill>
                  <a:schemeClr val="dk1"/>
                </a:solidFill>
                <a:latin typeface="Calibri"/>
                <a:ea typeface="Calibri"/>
                <a:cs typeface="Calibri"/>
                <a:sym typeface="Calibri"/>
              </a:rPr>
              <a:t> </a:t>
            </a:r>
            <a:endParaRPr sz="1100"/>
          </a:p>
        </p:txBody>
      </p:sp>
      <p:sp>
        <p:nvSpPr>
          <p:cNvPr id="857" name="Google Shape;857;p57"/>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r>
              <a:rPr b="0" i="0" lang="en" sz="1500" u="none" cap="none" strike="noStrike">
                <a:solidFill>
                  <a:schemeClr val="dk1"/>
                </a:solidFill>
                <a:latin typeface="Calibri"/>
                <a:ea typeface="Calibri"/>
                <a:cs typeface="Calibri"/>
                <a:sym typeface="Calibri"/>
              </a:rPr>
              <a:t> </a:t>
            </a:r>
            <a:endParaRPr sz="1100"/>
          </a:p>
        </p:txBody>
      </p:sp>
      <p:sp>
        <p:nvSpPr>
          <p:cNvPr id="858" name="Google Shape;858;p57"/>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859" name="Google Shape;859;p57"/>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r>
              <a:rPr lang="en">
                <a:solidFill>
                  <a:schemeClr val="dk1"/>
                </a:solidFill>
                <a:latin typeface="Calibri"/>
                <a:ea typeface="Calibri"/>
                <a:cs typeface="Calibri"/>
                <a:sym typeface="Calibri"/>
              </a:rPr>
              <a:t>check on membrane binding domain</a:t>
            </a:r>
            <a:endParaRPr>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400"/>
              <a:buFont typeface="Arial"/>
              <a:buNone/>
            </a:pPr>
            <a:r>
              <a:rPr lang="en">
                <a:solidFill>
                  <a:schemeClr val="dk1"/>
                </a:solidFill>
                <a:latin typeface="Calibri"/>
                <a:ea typeface="Calibri"/>
                <a:cs typeface="Calibri"/>
                <a:sym typeface="Calibri"/>
              </a:rPr>
              <a:t>Use </a:t>
            </a:r>
            <a:r>
              <a:rPr b="1" lang="en">
                <a:solidFill>
                  <a:srgbClr val="4D4D4D"/>
                </a:solidFill>
                <a:highlight>
                  <a:srgbClr val="FFFFFF"/>
                </a:highlight>
              </a:rPr>
              <a:t>Used TMHMM and SOSUI to come to this conclusion</a:t>
            </a:r>
            <a:endParaRPr>
              <a:solidFill>
                <a:schemeClr val="dk1"/>
              </a:solidFill>
              <a:latin typeface="Calibri"/>
              <a:ea typeface="Calibri"/>
              <a:cs typeface="Calibri"/>
              <a:sym typeface="Calibri"/>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3" name="Shape 863"/>
        <p:cNvGrpSpPr/>
        <p:nvPr/>
      </p:nvGrpSpPr>
      <p:grpSpPr>
        <a:xfrm>
          <a:off x="0" y="0"/>
          <a:ext cx="0" cy="0"/>
          <a:chOff x="0" y="0"/>
          <a:chExt cx="0" cy="0"/>
        </a:xfrm>
      </p:grpSpPr>
      <p:sp>
        <p:nvSpPr>
          <p:cNvPr id="864" name="Google Shape;864;p58"/>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865" name="Google Shape;865;p58"/>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endolysin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endolysin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endolysin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866" name="Google Shape;866;p58"/>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FWD</a:t>
            </a:r>
            <a:endParaRPr b="1" sz="1200"/>
          </a:p>
        </p:txBody>
      </p:sp>
      <p:sp>
        <p:nvSpPr>
          <p:cNvPr id="867" name="Google Shape;867;p58"/>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35043</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26  MA’s </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Y, Y</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45720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200">
                <a:solidFill>
                  <a:schemeClr val="dk1"/>
                </a:solidFill>
                <a:latin typeface="Calibri"/>
                <a:ea typeface="Calibri"/>
                <a:cs typeface="Calibri"/>
                <a:sym typeface="Calibri"/>
              </a:rPr>
              <a:t>Y</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-4.045 from pecaan,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45720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Gap 69, spacer 11</a:t>
            </a:r>
            <a:endParaRPr b="1" sz="1200">
              <a:solidFill>
                <a:schemeClr val="dk1"/>
              </a:solidFill>
              <a:latin typeface="Calibri"/>
              <a:ea typeface="Calibri"/>
              <a:cs typeface="Calibri"/>
              <a:sym typeface="Calibri"/>
            </a:endParaRPr>
          </a:p>
        </p:txBody>
      </p:sp>
      <p:sp>
        <p:nvSpPr>
          <p:cNvPr id="868" name="Google Shape;868;p58"/>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46</a:t>
            </a:r>
            <a:r>
              <a:rPr b="1" lang="en" sz="1500">
                <a:solidFill>
                  <a:schemeClr val="dk1"/>
                </a:solidFill>
                <a:latin typeface="Calibri"/>
                <a:ea typeface="Calibri"/>
                <a:cs typeface="Calibri"/>
                <a:sym typeface="Calibri"/>
              </a:rPr>
              <a:t>	</a:t>
            </a:r>
            <a:endParaRPr b="1" sz="1100"/>
          </a:p>
        </p:txBody>
      </p:sp>
      <p:sp>
        <p:nvSpPr>
          <p:cNvPr id="869" name="Google Shape;869;p58"/>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35043</a:t>
            </a:r>
            <a:endParaRPr sz="1100"/>
          </a:p>
        </p:txBody>
      </p:sp>
      <p:sp>
        <p:nvSpPr>
          <p:cNvPr id="870" name="Google Shape;870;p58"/>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457200" lvl="0" marL="0" rtl="0" algn="l">
              <a:lnSpc>
                <a:spcPct val="115000"/>
              </a:lnSpc>
              <a:spcBef>
                <a:spcPts val="0"/>
              </a:spcBef>
              <a:spcAft>
                <a:spcPts val="0"/>
              </a:spcAft>
              <a:buNone/>
            </a:pPr>
            <a:r>
              <a:rPr lang="en" sz="1100">
                <a:solidFill>
                  <a:srgbClr val="222222"/>
                </a:solidFill>
                <a:highlight>
                  <a:srgbClr val="FFFFFF"/>
                </a:highlight>
                <a:latin typeface="Roboto"/>
                <a:ea typeface="Roboto"/>
                <a:cs typeface="Roboto"/>
                <a:sym typeface="Roboto"/>
              </a:rPr>
              <a:t>35864</a:t>
            </a:r>
            <a:endParaRPr sz="1100"/>
          </a:p>
        </p:txBody>
      </p:sp>
      <p:sp>
        <p:nvSpPr>
          <p:cNvPr id="871" name="Google Shape;871;p58"/>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822</a:t>
            </a:r>
            <a:endParaRPr sz="1100"/>
          </a:p>
        </p:txBody>
      </p:sp>
      <p:sp>
        <p:nvSpPr>
          <p:cNvPr id="872" name="Google Shape;872;p58"/>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35043 Glimmer Score: 12.15</a:t>
            </a:r>
            <a:endParaRPr sz="1100"/>
          </a:p>
        </p:txBody>
      </p:sp>
      <p:sp>
        <p:nvSpPr>
          <p:cNvPr id="873" name="Google Shape;873;p58"/>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35043</a:t>
            </a:r>
            <a:endParaRPr sz="1100"/>
          </a:p>
        </p:txBody>
      </p:sp>
      <p:sp>
        <p:nvSpPr>
          <p:cNvPr id="874" name="Google Shape;874;p58"/>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 </a:t>
            </a:r>
            <a:r>
              <a:rPr b="0" i="0" lang="en" sz="1500" u="none" cap="none" strike="noStrike">
                <a:solidFill>
                  <a:schemeClr val="dk1"/>
                </a:solidFill>
                <a:latin typeface="Calibri"/>
                <a:ea typeface="Calibri"/>
                <a:cs typeface="Calibri"/>
                <a:sym typeface="Calibri"/>
              </a:rPr>
              <a:t> </a:t>
            </a:r>
            <a:endParaRPr sz="1100"/>
          </a:p>
        </p:txBody>
      </p:sp>
      <p:sp>
        <p:nvSpPr>
          <p:cNvPr id="875" name="Google Shape;875;p58"/>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876" name="Google Shape;876;p58"/>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877" name="Google Shape;877;p58"/>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Check on gap</a:t>
            </a:r>
            <a:endParaRPr sz="110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1" name="Shape 881"/>
        <p:cNvGrpSpPr/>
        <p:nvPr/>
      </p:nvGrpSpPr>
      <p:grpSpPr>
        <a:xfrm>
          <a:off x="0" y="0"/>
          <a:ext cx="0" cy="0"/>
          <a:chOff x="0" y="0"/>
          <a:chExt cx="0" cy="0"/>
        </a:xfrm>
      </p:grpSpPr>
      <p:sp>
        <p:nvSpPr>
          <p:cNvPr id="882" name="Google Shape;882;p59"/>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883" name="Google Shape;883;p59"/>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None listed</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E-</a:t>
            </a:r>
            <a:r>
              <a:rPr b="1" lang="en" sz="1200">
                <a:solidFill>
                  <a:schemeClr val="dk1"/>
                </a:solidFill>
                <a:latin typeface="Calibri"/>
                <a:ea typeface="Calibri"/>
                <a:cs typeface="Calibri"/>
                <a:sym typeface="Calibri"/>
              </a:rPr>
              <a:t>value is too small</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884" name="Google Shape;884;p59"/>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It’s janky, but 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Reverse</a:t>
            </a:r>
            <a:endParaRPr b="1" sz="1200"/>
          </a:p>
        </p:txBody>
      </p:sp>
      <p:sp>
        <p:nvSpPr>
          <p:cNvPr id="885" name="Google Shape;885;p59"/>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36407</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7 has 27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45720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 N</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200">
                <a:solidFill>
                  <a:schemeClr val="dk1"/>
                </a:solidFill>
                <a:latin typeface="Calibri"/>
                <a:ea typeface="Calibri"/>
                <a:cs typeface="Calibri"/>
                <a:sym typeface="Calibri"/>
              </a:rPr>
              <a:t>Doesn’t have great results</a:t>
            </a:r>
            <a:endParaRPr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-3.116 from pecaan, N</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32 overlap, 13 spacer</a:t>
            </a:r>
            <a:endParaRPr b="1" sz="1200">
              <a:solidFill>
                <a:schemeClr val="dk1"/>
              </a:solidFill>
              <a:latin typeface="Calibri"/>
              <a:ea typeface="Calibri"/>
              <a:cs typeface="Calibri"/>
              <a:sym typeface="Calibri"/>
            </a:endParaRPr>
          </a:p>
        </p:txBody>
      </p:sp>
      <p:sp>
        <p:nvSpPr>
          <p:cNvPr id="886" name="Google Shape;886;p59"/>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47</a:t>
            </a:r>
            <a:r>
              <a:rPr b="1" lang="en" sz="1500">
                <a:solidFill>
                  <a:schemeClr val="dk1"/>
                </a:solidFill>
                <a:latin typeface="Calibri"/>
                <a:ea typeface="Calibri"/>
                <a:cs typeface="Calibri"/>
                <a:sym typeface="Calibri"/>
              </a:rPr>
              <a:t>	</a:t>
            </a:r>
            <a:endParaRPr b="1" sz="1100"/>
          </a:p>
        </p:txBody>
      </p:sp>
      <p:sp>
        <p:nvSpPr>
          <p:cNvPr id="887" name="Google Shape;887;p59"/>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36407</a:t>
            </a:r>
            <a:endParaRPr sz="1100"/>
          </a:p>
        </p:txBody>
      </p:sp>
      <p:sp>
        <p:nvSpPr>
          <p:cNvPr id="888" name="Google Shape;888;p59"/>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35940</a:t>
            </a:r>
            <a:endParaRPr sz="1100"/>
          </a:p>
        </p:txBody>
      </p:sp>
      <p:sp>
        <p:nvSpPr>
          <p:cNvPr id="889" name="Google Shape;889;p59"/>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468</a:t>
            </a:r>
            <a:endParaRPr sz="1100"/>
          </a:p>
        </p:txBody>
      </p:sp>
      <p:sp>
        <p:nvSpPr>
          <p:cNvPr id="890" name="Google Shape;890;p59"/>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36407  Glimmer Score: 6.35</a:t>
            </a:r>
            <a:endParaRPr sz="1100"/>
          </a:p>
        </p:txBody>
      </p:sp>
      <p:sp>
        <p:nvSpPr>
          <p:cNvPr id="891" name="Google Shape;891;p59"/>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36314</a:t>
            </a:r>
            <a:endParaRPr sz="1100"/>
          </a:p>
        </p:txBody>
      </p:sp>
      <p:sp>
        <p:nvSpPr>
          <p:cNvPr id="892" name="Google Shape;892;p59"/>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 </a:t>
            </a:r>
            <a:endParaRPr sz="1500">
              <a:solidFill>
                <a:schemeClr val="dk1"/>
              </a:solidFill>
              <a:latin typeface="Calibri"/>
              <a:ea typeface="Calibri"/>
              <a:cs typeface="Calibri"/>
              <a:sym typeface="Calibri"/>
            </a:endParaRPr>
          </a:p>
        </p:txBody>
      </p:sp>
      <p:sp>
        <p:nvSpPr>
          <p:cNvPr id="893" name="Google Shape;893;p59"/>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894" name="Google Shape;894;p59"/>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895" name="Google Shape;895;p59"/>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r>
              <a:rPr lang="en">
                <a:solidFill>
                  <a:schemeClr val="dk1"/>
                </a:solidFill>
                <a:latin typeface="Calibri"/>
                <a:ea typeface="Calibri"/>
                <a:cs typeface="Calibri"/>
                <a:sym typeface="Calibri"/>
              </a:rPr>
              <a:t>32 overlap seems potentially alarming</a:t>
            </a:r>
            <a:endParaRPr sz="110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9" name="Shape 899"/>
        <p:cNvGrpSpPr/>
        <p:nvPr/>
      </p:nvGrpSpPr>
      <p:grpSpPr>
        <a:xfrm>
          <a:off x="0" y="0"/>
          <a:ext cx="0" cy="0"/>
          <a:chOff x="0" y="0"/>
          <a:chExt cx="0" cy="0"/>
        </a:xfrm>
      </p:grpSpPr>
      <p:sp>
        <p:nvSpPr>
          <p:cNvPr id="900" name="Google Shape;900;p60"/>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901" name="Google Shape;901;p60"/>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None listed</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902" name="Google Shape;902;p60"/>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Reverse</a:t>
            </a:r>
            <a:endParaRPr b="1" sz="1200"/>
          </a:p>
        </p:txBody>
      </p:sp>
      <p:sp>
        <p:nvSpPr>
          <p:cNvPr id="903" name="Google Shape;903;p60"/>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36678</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6 has 22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 Y</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-5.886 from pecaan, N</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of 4, 11 spacer</a:t>
            </a:r>
            <a:endParaRPr b="1" sz="1200">
              <a:solidFill>
                <a:schemeClr val="dk1"/>
              </a:solidFill>
              <a:latin typeface="Calibri"/>
              <a:ea typeface="Calibri"/>
              <a:cs typeface="Calibri"/>
              <a:sym typeface="Calibri"/>
            </a:endParaRPr>
          </a:p>
        </p:txBody>
      </p:sp>
      <p:sp>
        <p:nvSpPr>
          <p:cNvPr id="904" name="Google Shape;904;p60"/>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48</a:t>
            </a:r>
            <a:endParaRPr b="1" sz="1100"/>
          </a:p>
        </p:txBody>
      </p:sp>
      <p:sp>
        <p:nvSpPr>
          <p:cNvPr id="905" name="Google Shape;905;p60"/>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36678</a:t>
            </a:r>
            <a:endParaRPr sz="1100"/>
          </a:p>
        </p:txBody>
      </p:sp>
      <p:sp>
        <p:nvSpPr>
          <p:cNvPr id="906" name="Google Shape;906;p60"/>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36376</a:t>
            </a:r>
            <a:endParaRPr sz="1100"/>
          </a:p>
        </p:txBody>
      </p:sp>
      <p:sp>
        <p:nvSpPr>
          <p:cNvPr id="907" name="Google Shape;907;p60"/>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303</a:t>
            </a:r>
            <a:endParaRPr sz="1100"/>
          </a:p>
        </p:txBody>
      </p:sp>
      <p:sp>
        <p:nvSpPr>
          <p:cNvPr id="908" name="Google Shape;908;p60"/>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36678 Glimmer Score: 4.77</a:t>
            </a:r>
            <a:endParaRPr sz="1100"/>
          </a:p>
        </p:txBody>
      </p:sp>
      <p:sp>
        <p:nvSpPr>
          <p:cNvPr id="909" name="Google Shape;909;p60"/>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36678</a:t>
            </a:r>
            <a:endParaRPr sz="1100"/>
          </a:p>
        </p:txBody>
      </p:sp>
      <p:sp>
        <p:nvSpPr>
          <p:cNvPr id="910" name="Google Shape;910;p60"/>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 </a:t>
            </a:r>
            <a:endParaRPr sz="1500">
              <a:solidFill>
                <a:schemeClr val="dk1"/>
              </a:solidFill>
              <a:latin typeface="Calibri"/>
              <a:ea typeface="Calibri"/>
              <a:cs typeface="Calibri"/>
              <a:sym typeface="Calibri"/>
            </a:endParaRPr>
          </a:p>
        </p:txBody>
      </p:sp>
      <p:sp>
        <p:nvSpPr>
          <p:cNvPr id="911" name="Google Shape;911;p60"/>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912" name="Google Shape;912;p60"/>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913" name="Google Shape;913;p60"/>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endParaRPr sz="110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7" name="Shape 917"/>
        <p:cNvGrpSpPr/>
        <p:nvPr/>
      </p:nvGrpSpPr>
      <p:grpSpPr>
        <a:xfrm>
          <a:off x="0" y="0"/>
          <a:ext cx="0" cy="0"/>
          <a:chOff x="0" y="0"/>
          <a:chExt cx="0" cy="0"/>
        </a:xfrm>
      </p:grpSpPr>
      <p:sp>
        <p:nvSpPr>
          <p:cNvPr id="918" name="Google Shape;918;p61"/>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919" name="Google Shape;919;p61"/>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DnaJ</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DnaJ-like chaperonin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DnaJ - like chaperonin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920" name="Google Shape;920;p61"/>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a:t>
            </a:r>
            <a:endParaRPr b="1" sz="1200"/>
          </a:p>
        </p:txBody>
      </p:sp>
      <p:sp>
        <p:nvSpPr>
          <p:cNvPr id="921" name="Google Shape;921;p61"/>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Start 14 has 13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 Y</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200">
                <a:solidFill>
                  <a:schemeClr val="dk1"/>
                </a:solidFill>
                <a:latin typeface="Calibri"/>
                <a:ea typeface="Calibri"/>
                <a:cs typeface="Calibri"/>
                <a:sym typeface="Calibri"/>
              </a:rPr>
              <a:t>Y</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-4.523 from pecaan, Y</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4, spacer 11</a:t>
            </a:r>
            <a:endParaRPr b="1" sz="1200">
              <a:solidFill>
                <a:schemeClr val="dk1"/>
              </a:solidFill>
              <a:latin typeface="Calibri"/>
              <a:ea typeface="Calibri"/>
              <a:cs typeface="Calibri"/>
              <a:sym typeface="Calibri"/>
            </a:endParaRPr>
          </a:p>
        </p:txBody>
      </p:sp>
      <p:sp>
        <p:nvSpPr>
          <p:cNvPr id="922" name="Google Shape;922;p61"/>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49</a:t>
            </a:r>
            <a:r>
              <a:rPr b="1" lang="en" sz="1500">
                <a:solidFill>
                  <a:schemeClr val="dk1"/>
                </a:solidFill>
                <a:latin typeface="Calibri"/>
                <a:ea typeface="Calibri"/>
                <a:cs typeface="Calibri"/>
                <a:sym typeface="Calibri"/>
              </a:rPr>
              <a:t>	</a:t>
            </a:r>
            <a:endParaRPr b="1" sz="1100"/>
          </a:p>
        </p:txBody>
      </p:sp>
      <p:sp>
        <p:nvSpPr>
          <p:cNvPr id="923" name="Google Shape;923;p61"/>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37316</a:t>
            </a:r>
            <a:endParaRPr sz="1100"/>
          </a:p>
        </p:txBody>
      </p:sp>
      <p:sp>
        <p:nvSpPr>
          <p:cNvPr id="924" name="Google Shape;924;p61"/>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36675</a:t>
            </a:r>
            <a:endParaRPr sz="1100"/>
          </a:p>
        </p:txBody>
      </p:sp>
      <p:sp>
        <p:nvSpPr>
          <p:cNvPr id="925" name="Google Shape;925;p61"/>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342</a:t>
            </a:r>
            <a:endParaRPr sz="1100"/>
          </a:p>
        </p:txBody>
      </p:sp>
      <p:sp>
        <p:nvSpPr>
          <p:cNvPr id="926" name="Google Shape;926;p61"/>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37316 Glimmer Score: 12.28 </a:t>
            </a:r>
            <a:endParaRPr sz="1100"/>
          </a:p>
        </p:txBody>
      </p:sp>
      <p:sp>
        <p:nvSpPr>
          <p:cNvPr id="927" name="Google Shape;927;p61"/>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37316</a:t>
            </a:r>
            <a:endParaRPr sz="1100"/>
          </a:p>
        </p:txBody>
      </p:sp>
      <p:sp>
        <p:nvSpPr>
          <p:cNvPr id="928" name="Google Shape;928;p61"/>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 </a:t>
            </a:r>
            <a:r>
              <a:rPr b="0" i="0" lang="en" sz="1500" u="none" cap="none" strike="noStrike">
                <a:solidFill>
                  <a:schemeClr val="dk1"/>
                </a:solidFill>
                <a:latin typeface="Calibri"/>
                <a:ea typeface="Calibri"/>
                <a:cs typeface="Calibri"/>
                <a:sym typeface="Calibri"/>
              </a:rPr>
              <a:t> </a:t>
            </a:r>
            <a:endParaRPr sz="1100"/>
          </a:p>
        </p:txBody>
      </p:sp>
      <p:sp>
        <p:nvSpPr>
          <p:cNvPr id="929" name="Google Shape;929;p61"/>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930" name="Google Shape;930;p61"/>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931" name="Google Shape;931;p61"/>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7"/>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27" name="Google Shape;127;p17"/>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Hypothetical </a:t>
            </a:r>
            <a:r>
              <a:rPr lang="en" sz="1800">
                <a:solidFill>
                  <a:schemeClr val="dk1"/>
                </a:solidFill>
                <a:latin typeface="Calibri"/>
                <a:ea typeface="Calibri"/>
                <a:cs typeface="Calibri"/>
                <a:sym typeface="Calibri"/>
              </a:rPr>
              <a:t>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a:t>
            </a:r>
            <a:r>
              <a:rPr b="1" lang="en" sz="1200">
                <a:solidFill>
                  <a:schemeClr val="dk1"/>
                </a:solidFill>
                <a:latin typeface="Calibri"/>
                <a:ea typeface="Calibri"/>
                <a:cs typeface="Calibri"/>
                <a:sym typeface="Calibri"/>
              </a:rPr>
              <a:t>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28" name="Google Shape;128;p17"/>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28600" lvl="1" marL="914400" rtl="0" algn="l">
              <a:lnSpc>
                <a:spcPct val="90000"/>
              </a:lnSpc>
              <a:spcBef>
                <a:spcPts val="800"/>
              </a:spcBef>
              <a:spcAft>
                <a:spcPts val="0"/>
              </a:spcAft>
              <a:buSzPts val="1200"/>
              <a:buNone/>
            </a:pPr>
            <a:r>
              <a:rPr b="1" lang="en" sz="1200"/>
              <a:t>Rev</a:t>
            </a:r>
            <a:endParaRPr b="1" sz="1200"/>
          </a:p>
        </p:txBody>
      </p:sp>
      <p:sp>
        <p:nvSpPr>
          <p:cNvPr id="129" name="Google Shape;129;p17"/>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2 MA’s for start site 2211</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and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r>
              <a:rPr b="1" lang="en" sz="1200">
                <a:solidFill>
                  <a:schemeClr val="dk1"/>
                </a:solidFill>
                <a:latin typeface="Calibri"/>
                <a:ea typeface="Calibri"/>
                <a:cs typeface="Calibri"/>
                <a:sym typeface="Calibri"/>
              </a:rPr>
              <a:t> N</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a:t>
            </a:r>
            <a:r>
              <a:rPr b="1" lang="en" sz="1200">
                <a:solidFill>
                  <a:schemeClr val="dk1"/>
                </a:solidFill>
                <a:latin typeface="Calibri"/>
                <a:ea typeface="Calibri"/>
                <a:cs typeface="Calibri"/>
                <a:sym typeface="Calibri"/>
              </a:rPr>
              <a:t>1.127 and there are several higher ones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sz="1200">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46  bp gap with gene 4 and 4 bp overlap with gene 6</a:t>
            </a:r>
            <a:endParaRPr b="1" sz="1200">
              <a:solidFill>
                <a:schemeClr val="dk1"/>
              </a:solidFill>
              <a:latin typeface="Calibri"/>
              <a:ea typeface="Calibri"/>
              <a:cs typeface="Calibri"/>
              <a:sym typeface="Calibri"/>
            </a:endParaRPr>
          </a:p>
        </p:txBody>
      </p:sp>
      <p:sp>
        <p:nvSpPr>
          <p:cNvPr id="130" name="Google Shape;130;p17"/>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a:t>
            </a:r>
            <a:endParaRPr b="1" sz="1100"/>
          </a:p>
        </p:txBody>
      </p:sp>
      <p:sp>
        <p:nvSpPr>
          <p:cNvPr id="131" name="Google Shape;131;p17"/>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2211</a:t>
            </a:r>
            <a:endParaRPr sz="1100"/>
          </a:p>
        </p:txBody>
      </p:sp>
      <p:sp>
        <p:nvSpPr>
          <p:cNvPr id="132" name="Google Shape;132;p17"/>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1927</a:t>
            </a:r>
            <a:endParaRPr sz="1100"/>
          </a:p>
        </p:txBody>
      </p:sp>
      <p:sp>
        <p:nvSpPr>
          <p:cNvPr id="133" name="Google Shape;133;p17"/>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285</a:t>
            </a:r>
            <a:endParaRPr sz="1100"/>
          </a:p>
        </p:txBody>
      </p:sp>
      <p:sp>
        <p:nvSpPr>
          <p:cNvPr id="134" name="Google Shape;134;p17"/>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2172</a:t>
            </a:r>
            <a:r>
              <a:rPr lang="en" sz="1500">
                <a:solidFill>
                  <a:schemeClr val="dk1"/>
                </a:solidFill>
                <a:latin typeface="Calibri"/>
                <a:ea typeface="Calibri"/>
                <a:cs typeface="Calibri"/>
                <a:sym typeface="Calibri"/>
              </a:rPr>
              <a:t> </a:t>
            </a:r>
            <a:r>
              <a:rPr b="0" i="0" lang="en" sz="1500" u="none" cap="none" strike="noStrike">
                <a:solidFill>
                  <a:schemeClr val="dk1"/>
                </a:solidFill>
                <a:latin typeface="Calibri"/>
                <a:ea typeface="Calibri"/>
                <a:cs typeface="Calibri"/>
                <a:sym typeface="Calibri"/>
              </a:rPr>
              <a:t> Glimmer Score: </a:t>
            </a:r>
            <a:r>
              <a:rPr lang="en" sz="1500">
                <a:solidFill>
                  <a:schemeClr val="dk1"/>
                </a:solidFill>
                <a:latin typeface="Calibri"/>
                <a:ea typeface="Calibri"/>
                <a:cs typeface="Calibri"/>
                <a:sym typeface="Calibri"/>
              </a:rPr>
              <a:t>5.82</a:t>
            </a:r>
            <a:r>
              <a:rPr b="0" i="0" lang="en" sz="1500" u="none" cap="none" strike="noStrike">
                <a:solidFill>
                  <a:schemeClr val="dk1"/>
                </a:solidFill>
                <a:latin typeface="Calibri"/>
                <a:ea typeface="Calibri"/>
                <a:cs typeface="Calibri"/>
                <a:sym typeface="Calibri"/>
              </a:rPr>
              <a:t> </a:t>
            </a:r>
            <a:endParaRPr sz="1100"/>
          </a:p>
        </p:txBody>
      </p:sp>
      <p:sp>
        <p:nvSpPr>
          <p:cNvPr id="135" name="Google Shape;135;p17"/>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2172</a:t>
            </a:r>
            <a:endParaRPr sz="1100"/>
          </a:p>
        </p:txBody>
      </p:sp>
      <p:sp>
        <p:nvSpPr>
          <p:cNvPr id="136" name="Google Shape;136;p17"/>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r>
              <a:rPr b="0" i="0" lang="en" sz="1500" u="none" cap="none" strike="noStrike">
                <a:solidFill>
                  <a:schemeClr val="dk1"/>
                </a:solidFill>
                <a:latin typeface="Calibri"/>
                <a:ea typeface="Calibri"/>
                <a:cs typeface="Calibri"/>
                <a:sym typeface="Calibri"/>
              </a:rPr>
              <a:t> </a:t>
            </a:r>
            <a:endParaRPr sz="1100"/>
          </a:p>
        </p:txBody>
      </p:sp>
      <p:sp>
        <p:nvSpPr>
          <p:cNvPr id="137" name="Google Shape;137;p17"/>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Dylan</a:t>
            </a:r>
            <a:endParaRPr sz="1500">
              <a:solidFill>
                <a:schemeClr val="dk1"/>
              </a:solidFill>
              <a:latin typeface="Calibri"/>
              <a:ea typeface="Calibri"/>
              <a:cs typeface="Calibri"/>
              <a:sym typeface="Calibri"/>
            </a:endParaRPr>
          </a:p>
        </p:txBody>
      </p:sp>
      <p:sp>
        <p:nvSpPr>
          <p:cNvPr id="138" name="Google Shape;138;p17"/>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39" name="Google Shape;139;p17"/>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Changing </a:t>
            </a:r>
            <a:r>
              <a:rPr lang="en">
                <a:solidFill>
                  <a:schemeClr val="dk1"/>
                </a:solidFill>
                <a:latin typeface="Calibri"/>
                <a:ea typeface="Calibri"/>
                <a:cs typeface="Calibri"/>
                <a:sym typeface="Calibri"/>
              </a:rPr>
              <a:t>start site to 2211 instead of 2172 because there are MA’s for 2211 and none for 2172 as well as 2211 being the LORF and having a SD score of 1.776.</a:t>
            </a:r>
            <a:endParaRPr sz="110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5" name="Shape 935"/>
        <p:cNvGrpSpPr/>
        <p:nvPr/>
      </p:nvGrpSpPr>
      <p:grpSpPr>
        <a:xfrm>
          <a:off x="0" y="0"/>
          <a:ext cx="0" cy="0"/>
          <a:chOff x="0" y="0"/>
          <a:chExt cx="0" cy="0"/>
        </a:xfrm>
      </p:grpSpPr>
      <p:sp>
        <p:nvSpPr>
          <p:cNvPr id="936" name="Google Shape;936;p62"/>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937" name="Google Shape;937;p62"/>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None listed</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Low E-value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938" name="Google Shape;938;p62"/>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54000" lvl="0" marL="254000" rtl="0" algn="l">
              <a:lnSpc>
                <a:spcPct val="90000"/>
              </a:lnSpc>
              <a:spcBef>
                <a:spcPts val="800"/>
              </a:spcBef>
              <a:spcAft>
                <a:spcPts val="0"/>
              </a:spcAft>
              <a:buSzPts val="1200"/>
              <a:buChar char="•"/>
            </a:pPr>
            <a:r>
              <a:rPr b="1" lang="en" sz="1200"/>
              <a:t>Rev</a:t>
            </a:r>
            <a:endParaRPr b="1" sz="1200"/>
          </a:p>
        </p:txBody>
      </p:sp>
      <p:sp>
        <p:nvSpPr>
          <p:cNvPr id="939" name="Google Shape;939;p62"/>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3 has 12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 Y</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200">
                <a:solidFill>
                  <a:schemeClr val="dk1"/>
                </a:solidFill>
                <a:latin typeface="Calibri"/>
                <a:ea typeface="Calibri"/>
                <a:cs typeface="Calibri"/>
                <a:sym typeface="Calibri"/>
              </a:rPr>
              <a:t>Y</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-2.443 from pecaan, N</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21 gap, 10 spacer</a:t>
            </a:r>
            <a:endParaRPr b="1" sz="1200">
              <a:solidFill>
                <a:schemeClr val="dk1"/>
              </a:solidFill>
              <a:latin typeface="Calibri"/>
              <a:ea typeface="Calibri"/>
              <a:cs typeface="Calibri"/>
              <a:sym typeface="Calibri"/>
            </a:endParaRPr>
          </a:p>
        </p:txBody>
      </p:sp>
      <p:sp>
        <p:nvSpPr>
          <p:cNvPr id="940" name="Google Shape;940;p62"/>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50</a:t>
            </a:r>
            <a:r>
              <a:rPr b="1" lang="en" sz="1500">
                <a:solidFill>
                  <a:schemeClr val="dk1"/>
                </a:solidFill>
                <a:latin typeface="Calibri"/>
                <a:ea typeface="Calibri"/>
                <a:cs typeface="Calibri"/>
                <a:sym typeface="Calibri"/>
              </a:rPr>
              <a:t>	</a:t>
            </a:r>
            <a:endParaRPr b="1" sz="1100"/>
          </a:p>
        </p:txBody>
      </p:sp>
      <p:sp>
        <p:nvSpPr>
          <p:cNvPr id="941" name="Google Shape;941;p62"/>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37654</a:t>
            </a:r>
            <a:endParaRPr sz="1100"/>
          </a:p>
        </p:txBody>
      </p:sp>
      <p:sp>
        <p:nvSpPr>
          <p:cNvPr id="942" name="Google Shape;942;p62"/>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37313</a:t>
            </a:r>
            <a:endParaRPr sz="1100"/>
          </a:p>
        </p:txBody>
      </p:sp>
      <p:sp>
        <p:nvSpPr>
          <p:cNvPr id="943" name="Google Shape;943;p62"/>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342</a:t>
            </a:r>
            <a:endParaRPr sz="1100"/>
          </a:p>
        </p:txBody>
      </p:sp>
      <p:sp>
        <p:nvSpPr>
          <p:cNvPr id="944" name="Google Shape;944;p62"/>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37654 Glimmer Score: 9.82</a:t>
            </a:r>
            <a:endParaRPr sz="1100"/>
          </a:p>
        </p:txBody>
      </p:sp>
      <p:sp>
        <p:nvSpPr>
          <p:cNvPr id="945" name="Google Shape;945;p62"/>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37654</a:t>
            </a:r>
            <a:endParaRPr sz="1100"/>
          </a:p>
        </p:txBody>
      </p:sp>
      <p:sp>
        <p:nvSpPr>
          <p:cNvPr id="946" name="Google Shape;946;p62"/>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 </a:t>
            </a:r>
            <a:r>
              <a:rPr b="0" i="0" lang="en" sz="1500" u="none" cap="none" strike="noStrike">
                <a:solidFill>
                  <a:schemeClr val="dk1"/>
                </a:solidFill>
                <a:latin typeface="Calibri"/>
                <a:ea typeface="Calibri"/>
                <a:cs typeface="Calibri"/>
                <a:sym typeface="Calibri"/>
              </a:rPr>
              <a:t> </a:t>
            </a:r>
            <a:endParaRPr sz="1100"/>
          </a:p>
        </p:txBody>
      </p:sp>
      <p:sp>
        <p:nvSpPr>
          <p:cNvPr id="947" name="Google Shape;947;p62"/>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948" name="Google Shape;948;p62"/>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949" name="Google Shape;949;p62"/>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3" name="Shape 953"/>
        <p:cNvGrpSpPr/>
        <p:nvPr/>
      </p:nvGrpSpPr>
      <p:grpSpPr>
        <a:xfrm>
          <a:off x="0" y="0"/>
          <a:ext cx="0" cy="0"/>
          <a:chOff x="0" y="0"/>
          <a:chExt cx="0" cy="0"/>
        </a:xfrm>
      </p:grpSpPr>
      <p:sp>
        <p:nvSpPr>
          <p:cNvPr id="954" name="Google Shape;954;p63"/>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955" name="Google Shape;955;p63"/>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050">
                <a:solidFill>
                  <a:srgbClr val="222222"/>
                </a:solidFill>
                <a:highlight>
                  <a:srgbClr val="FFFFFF"/>
                </a:highlight>
                <a:latin typeface="Roboto"/>
                <a:ea typeface="Roboto"/>
                <a:cs typeface="Roboto"/>
                <a:sym typeface="Roboto"/>
              </a:rPr>
              <a:t>Cas4 exonuclease</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rtl="0" algn="l">
              <a:lnSpc>
                <a:spcPct val="90000"/>
              </a:lnSpc>
              <a:spcBef>
                <a:spcPts val="800"/>
              </a:spcBef>
              <a:spcAft>
                <a:spcPts val="0"/>
              </a:spcAft>
              <a:buNone/>
            </a:pPr>
            <a:r>
              <a:rPr lang="en" sz="1050">
                <a:solidFill>
                  <a:srgbClr val="222222"/>
                </a:solidFill>
                <a:highlight>
                  <a:srgbClr val="FFFFFF"/>
                </a:highlight>
                <a:latin typeface="Roboto"/>
                <a:ea typeface="Roboto"/>
                <a:cs typeface="Roboto"/>
                <a:sym typeface="Roboto"/>
              </a:rPr>
              <a:t>Cas4 family exonuclease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050">
                <a:solidFill>
                  <a:srgbClr val="222222"/>
                </a:solidFill>
                <a:highlight>
                  <a:srgbClr val="FFFFFF"/>
                </a:highlight>
                <a:latin typeface="Roboto"/>
                <a:ea typeface="Roboto"/>
                <a:cs typeface="Roboto"/>
                <a:sym typeface="Roboto"/>
              </a:rPr>
              <a:t>Cas4 family exonuclease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050">
                <a:solidFill>
                  <a:srgbClr val="222222"/>
                </a:solidFill>
                <a:highlight>
                  <a:srgbClr val="FFFFFF"/>
                </a:highlight>
                <a:latin typeface="Roboto"/>
                <a:ea typeface="Roboto"/>
                <a:cs typeface="Roboto"/>
                <a:sym typeface="Roboto"/>
              </a:rPr>
              <a:t>Cas4 family exonuclease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956" name="Google Shape;956;p63"/>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Decent </a:t>
            </a:r>
            <a:r>
              <a:rPr b="1" lang="en" sz="1200"/>
              <a:t>coding</a:t>
            </a:r>
            <a:r>
              <a:rPr b="1" lang="en" sz="1200"/>
              <a:t> potential, but a few dips/areas with no CP</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compared to Blab</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a:t>
            </a:r>
            <a:endParaRPr b="1" sz="1200"/>
          </a:p>
        </p:txBody>
      </p:sp>
      <p:sp>
        <p:nvSpPr>
          <p:cNvPr id="957" name="Google Shape;957;p63"/>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39973</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10 @ 39973 Has 21 MA’s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 and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 high probability/low coverage</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Highest Zscore at 2.406 and SD score is closest to zero</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1, spacer 11</a:t>
            </a:r>
            <a:endParaRPr b="1" sz="1200">
              <a:solidFill>
                <a:schemeClr val="dk1"/>
              </a:solidFill>
              <a:latin typeface="Calibri"/>
              <a:ea typeface="Calibri"/>
              <a:cs typeface="Calibri"/>
              <a:sym typeface="Calibri"/>
            </a:endParaRPr>
          </a:p>
        </p:txBody>
      </p:sp>
      <p:sp>
        <p:nvSpPr>
          <p:cNvPr id="958" name="Google Shape;958;p63"/>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51</a:t>
            </a:r>
            <a:endParaRPr b="1" sz="1100"/>
          </a:p>
        </p:txBody>
      </p:sp>
      <p:sp>
        <p:nvSpPr>
          <p:cNvPr id="959" name="Google Shape;959;p63"/>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39973</a:t>
            </a:r>
            <a:endParaRPr sz="1100"/>
          </a:p>
        </p:txBody>
      </p:sp>
      <p:sp>
        <p:nvSpPr>
          <p:cNvPr id="960" name="Google Shape;960;p63"/>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37676</a:t>
            </a:r>
            <a:endParaRPr sz="1100"/>
          </a:p>
        </p:txBody>
      </p:sp>
      <p:sp>
        <p:nvSpPr>
          <p:cNvPr id="961" name="Google Shape;961;p63"/>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2289</a:t>
            </a:r>
            <a:endParaRPr sz="1100"/>
          </a:p>
        </p:txBody>
      </p:sp>
      <p:sp>
        <p:nvSpPr>
          <p:cNvPr id="962" name="Google Shape;962;p63"/>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39973   Glimmer Score: 11.83</a:t>
            </a:r>
            <a:endParaRPr sz="1100"/>
          </a:p>
        </p:txBody>
      </p:sp>
      <p:sp>
        <p:nvSpPr>
          <p:cNvPr id="963" name="Google Shape;963;p63"/>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39973</a:t>
            </a:r>
            <a:endParaRPr sz="1100"/>
          </a:p>
        </p:txBody>
      </p:sp>
      <p:sp>
        <p:nvSpPr>
          <p:cNvPr id="964" name="Google Shape;964;p63"/>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Emily</a:t>
            </a:r>
            <a:endParaRPr sz="1100"/>
          </a:p>
        </p:txBody>
      </p:sp>
      <p:sp>
        <p:nvSpPr>
          <p:cNvPr id="965" name="Google Shape;965;p63"/>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Omer</a:t>
            </a:r>
            <a:endParaRPr sz="1100"/>
          </a:p>
        </p:txBody>
      </p:sp>
      <p:sp>
        <p:nvSpPr>
          <p:cNvPr id="966" name="Google Shape;966;p63"/>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967" name="Google Shape;967;p63"/>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1" name="Shape 971"/>
        <p:cNvGrpSpPr/>
        <p:nvPr/>
      </p:nvGrpSpPr>
      <p:grpSpPr>
        <a:xfrm>
          <a:off x="0" y="0"/>
          <a:ext cx="0" cy="0"/>
          <a:chOff x="0" y="0"/>
          <a:chExt cx="0" cy="0"/>
        </a:xfrm>
      </p:grpSpPr>
      <p:sp>
        <p:nvSpPr>
          <p:cNvPr id="972" name="Google Shape;972;p64"/>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973" name="Google Shape;973;p64"/>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050">
                <a:solidFill>
                  <a:srgbClr val="222222"/>
                </a:solidFill>
                <a:highlight>
                  <a:srgbClr val="FFFFFF"/>
                </a:highlight>
                <a:latin typeface="Roboto"/>
                <a:ea typeface="Roboto"/>
                <a:cs typeface="Roboto"/>
                <a:sym typeface="Roboto"/>
              </a:rPr>
              <a:t>reca-like dna recombinase</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050">
                <a:solidFill>
                  <a:srgbClr val="222222"/>
                </a:solidFill>
                <a:highlight>
                  <a:srgbClr val="FFFFFF"/>
                </a:highlight>
                <a:latin typeface="Roboto"/>
                <a:ea typeface="Roboto"/>
                <a:cs typeface="Roboto"/>
                <a:sym typeface="Roboto"/>
              </a:rPr>
              <a:t>reca-like dna recombinase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050">
                <a:solidFill>
                  <a:srgbClr val="222222"/>
                </a:solidFill>
                <a:highlight>
                  <a:srgbClr val="FFFFFF"/>
                </a:highlight>
                <a:latin typeface="Roboto"/>
                <a:ea typeface="Roboto"/>
                <a:cs typeface="Roboto"/>
                <a:sym typeface="Roboto"/>
              </a:rPr>
              <a:t>RecA-like DNA recombinase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050">
                <a:solidFill>
                  <a:srgbClr val="222222"/>
                </a:solidFill>
                <a:highlight>
                  <a:srgbClr val="FFFFFF"/>
                </a:highlight>
                <a:latin typeface="Roboto"/>
                <a:ea typeface="Roboto"/>
                <a:cs typeface="Roboto"/>
                <a:sym typeface="Roboto"/>
              </a:rPr>
              <a:t>double-strand break repair protein, not likely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974" name="Google Shape;974;p64"/>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some dips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Blab and AluminumJesus</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a:t>
            </a:r>
            <a:endParaRPr b="1" sz="1200"/>
          </a:p>
        </p:txBody>
      </p:sp>
      <p:sp>
        <p:nvSpPr>
          <p:cNvPr id="975" name="Google Shape;975;p64"/>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40959</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Start 11 @ 40959 has 21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 Alignment of 97+ from Namago</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Around 45% coverage</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Highest z score, lowest SD score</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of 4, spacer of 11</a:t>
            </a:r>
            <a:endParaRPr b="1" sz="1200">
              <a:solidFill>
                <a:schemeClr val="dk1"/>
              </a:solidFill>
              <a:latin typeface="Calibri"/>
              <a:ea typeface="Calibri"/>
              <a:cs typeface="Calibri"/>
              <a:sym typeface="Calibri"/>
            </a:endParaRPr>
          </a:p>
        </p:txBody>
      </p:sp>
      <p:sp>
        <p:nvSpPr>
          <p:cNvPr id="976" name="Google Shape;976;p64"/>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52</a:t>
            </a:r>
            <a:endParaRPr b="1" sz="1100"/>
          </a:p>
        </p:txBody>
      </p:sp>
      <p:sp>
        <p:nvSpPr>
          <p:cNvPr id="977" name="Google Shape;977;p64"/>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40959</a:t>
            </a:r>
            <a:endParaRPr sz="1100"/>
          </a:p>
        </p:txBody>
      </p:sp>
      <p:sp>
        <p:nvSpPr>
          <p:cNvPr id="978" name="Google Shape;978;p64"/>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39973</a:t>
            </a:r>
            <a:endParaRPr sz="1100"/>
          </a:p>
        </p:txBody>
      </p:sp>
      <p:sp>
        <p:nvSpPr>
          <p:cNvPr id="979" name="Google Shape;979;p64"/>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987</a:t>
            </a:r>
            <a:endParaRPr sz="1100"/>
          </a:p>
        </p:txBody>
      </p:sp>
      <p:sp>
        <p:nvSpPr>
          <p:cNvPr id="980" name="Google Shape;980;p64"/>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lang="en" sz="1500">
                <a:solidFill>
                  <a:schemeClr val="dk1"/>
                </a:solidFill>
                <a:latin typeface="Calibri"/>
                <a:ea typeface="Calibri"/>
                <a:cs typeface="Calibri"/>
                <a:sym typeface="Calibri"/>
              </a:rPr>
              <a:t>40959 </a:t>
            </a:r>
            <a:r>
              <a:rPr b="0" i="0" lang="en" sz="1500" u="none" cap="none" strike="noStrike">
                <a:solidFill>
                  <a:schemeClr val="dk1"/>
                </a:solidFill>
                <a:latin typeface="Calibri"/>
                <a:ea typeface="Calibri"/>
                <a:cs typeface="Calibri"/>
                <a:sym typeface="Calibri"/>
              </a:rPr>
              <a:t>Glimmer Score: 9.95 </a:t>
            </a:r>
            <a:endParaRPr sz="1100"/>
          </a:p>
        </p:txBody>
      </p:sp>
      <p:sp>
        <p:nvSpPr>
          <p:cNvPr id="981" name="Google Shape;981;p64"/>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40959</a:t>
            </a:r>
            <a:endParaRPr sz="1100"/>
          </a:p>
        </p:txBody>
      </p:sp>
      <p:sp>
        <p:nvSpPr>
          <p:cNvPr id="982" name="Google Shape;982;p64"/>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Emily</a:t>
            </a:r>
            <a:endParaRPr sz="1100"/>
          </a:p>
        </p:txBody>
      </p:sp>
      <p:sp>
        <p:nvSpPr>
          <p:cNvPr id="983" name="Google Shape;983;p64"/>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Scott</a:t>
            </a:r>
            <a:endParaRPr sz="1100"/>
          </a:p>
        </p:txBody>
      </p:sp>
      <p:sp>
        <p:nvSpPr>
          <p:cNvPr id="984" name="Google Shape;984;p64"/>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985" name="Google Shape;985;p64"/>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9" name="Shape 989"/>
        <p:cNvGrpSpPr/>
        <p:nvPr/>
      </p:nvGrpSpPr>
      <p:grpSpPr>
        <a:xfrm>
          <a:off x="0" y="0"/>
          <a:ext cx="0" cy="0"/>
          <a:chOff x="0" y="0"/>
          <a:chExt cx="0" cy="0"/>
        </a:xfrm>
      </p:grpSpPr>
      <p:sp>
        <p:nvSpPr>
          <p:cNvPr id="990" name="Google Shape;990;p65"/>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991" name="Google Shape;991;p65"/>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050">
                <a:solidFill>
                  <a:srgbClr val="222222"/>
                </a:solidFill>
                <a:highlight>
                  <a:srgbClr val="FFFFFF"/>
                </a:highlight>
                <a:latin typeface="Roboto"/>
                <a:ea typeface="Roboto"/>
                <a:cs typeface="Roboto"/>
                <a:sym typeface="Roboto"/>
              </a:rPr>
              <a:t>hnh endonuclease</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050">
                <a:solidFill>
                  <a:srgbClr val="222222"/>
                </a:solidFill>
                <a:highlight>
                  <a:srgbClr val="FFFFFF"/>
                </a:highlight>
                <a:latin typeface="Roboto"/>
                <a:ea typeface="Roboto"/>
                <a:cs typeface="Roboto"/>
                <a:sym typeface="Roboto"/>
              </a:rPr>
              <a:t>hnh endonuclease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050">
                <a:solidFill>
                  <a:srgbClr val="222222"/>
                </a:solidFill>
                <a:highlight>
                  <a:srgbClr val="FFFFFF"/>
                </a:highlight>
                <a:latin typeface="Roboto"/>
                <a:ea typeface="Roboto"/>
                <a:cs typeface="Roboto"/>
                <a:sym typeface="Roboto"/>
              </a:rPr>
              <a:t>hnh endonuclease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050">
                <a:solidFill>
                  <a:srgbClr val="222222"/>
                </a:solidFill>
                <a:highlight>
                  <a:srgbClr val="FFFFFF"/>
                </a:highlight>
                <a:latin typeface="Roboto"/>
                <a:ea typeface="Roboto"/>
                <a:cs typeface="Roboto"/>
                <a:sym typeface="Roboto"/>
              </a:rPr>
              <a:t>hnh endonuclease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992" name="Google Shape;992;p65"/>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strong/just a few small dips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Reverse</a:t>
            </a:r>
            <a:endParaRPr b="1" sz="1200"/>
          </a:p>
        </p:txBody>
      </p:sp>
      <p:sp>
        <p:nvSpPr>
          <p:cNvPr id="993" name="Google Shape;993;p65"/>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6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41489</a:t>
            </a:r>
            <a:endParaRPr b="1" sz="1100">
              <a:latin typeface="Calibri"/>
              <a:ea typeface="Calibri"/>
              <a:cs typeface="Calibri"/>
              <a:sym typeface="Calibri"/>
            </a:endParaRPr>
          </a:p>
          <a:p>
            <a:pPr indent="-225425" lvl="0" marL="254000" marR="0" rtl="0" algn="l">
              <a:lnSpc>
                <a:spcPct val="10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100000"/>
              </a:lnSpc>
              <a:spcBef>
                <a:spcPts val="800"/>
              </a:spcBef>
              <a:spcAft>
                <a:spcPts val="0"/>
              </a:spcAft>
              <a:buNone/>
            </a:pPr>
            <a:r>
              <a:rPr b="1" lang="en" sz="1200">
                <a:solidFill>
                  <a:schemeClr val="dk1"/>
                </a:solidFill>
                <a:latin typeface="Calibri"/>
                <a:ea typeface="Calibri"/>
                <a:cs typeface="Calibri"/>
                <a:sym typeface="Calibri"/>
              </a:rPr>
              <a:t> 22 @41489 has 30 MA's</a:t>
            </a:r>
            <a:endParaRPr b="1" sz="1200">
              <a:solidFill>
                <a:schemeClr val="dk1"/>
              </a:solidFill>
              <a:latin typeface="Calibri"/>
              <a:ea typeface="Calibri"/>
              <a:cs typeface="Calibri"/>
              <a:sym typeface="Calibri"/>
            </a:endParaRPr>
          </a:p>
          <a:p>
            <a:pPr indent="-225425" lvl="0" marL="254000" marR="0" rtl="0" algn="l">
              <a:lnSpc>
                <a:spcPct val="10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100000"/>
              </a:lnSpc>
              <a:spcBef>
                <a:spcPts val="800"/>
              </a:spcBef>
              <a:spcAft>
                <a:spcPts val="0"/>
              </a:spcAft>
              <a:buNone/>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25425" lvl="0" marL="254000" marR="0" rtl="0" algn="l">
              <a:lnSpc>
                <a:spcPct val="10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100000"/>
              </a:lnSpc>
              <a:spcBef>
                <a:spcPts val="800"/>
              </a:spcBef>
              <a:spcAft>
                <a:spcPts val="0"/>
              </a:spcAft>
              <a:buNone/>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25425" lvl="0" marL="254000" marR="0" rtl="0" algn="l">
              <a:lnSpc>
                <a:spcPct val="10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0" lvl="0" marL="342900" marR="0" rtl="0" algn="l">
              <a:lnSpc>
                <a:spcPct val="100000"/>
              </a:lnSpc>
              <a:spcBef>
                <a:spcPts val="800"/>
              </a:spcBef>
              <a:spcAft>
                <a:spcPts val="0"/>
              </a:spcAft>
              <a:buNone/>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25425" lvl="0" marL="254000" marR="0" rtl="0" algn="l">
              <a:lnSpc>
                <a:spcPct val="10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0" lvl="0" marL="342900" marR="0" rtl="0" algn="l">
              <a:lnSpc>
                <a:spcPct val="100000"/>
              </a:lnSpc>
              <a:spcBef>
                <a:spcPts val="800"/>
              </a:spcBef>
              <a:spcAft>
                <a:spcPts val="0"/>
              </a:spcAft>
              <a:buNone/>
            </a:pPr>
            <a:r>
              <a:rPr lang="en" sz="1200">
                <a:solidFill>
                  <a:schemeClr val="dk1"/>
                </a:solidFill>
                <a:latin typeface="Calibri"/>
                <a:ea typeface="Calibri"/>
                <a:cs typeface="Calibri"/>
                <a:sym typeface="Calibri"/>
              </a:rPr>
              <a:t>About 40% coverage</a:t>
            </a:r>
            <a:endParaRPr sz="1200">
              <a:solidFill>
                <a:schemeClr val="dk1"/>
              </a:solidFill>
              <a:latin typeface="Calibri"/>
              <a:ea typeface="Calibri"/>
              <a:cs typeface="Calibri"/>
              <a:sym typeface="Calibri"/>
            </a:endParaRPr>
          </a:p>
          <a:p>
            <a:pPr indent="-225425" lvl="0" marL="254000" marR="0" rtl="0" algn="l">
              <a:lnSpc>
                <a:spcPct val="10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100000"/>
              </a:lnSpc>
              <a:spcBef>
                <a:spcPts val="800"/>
              </a:spcBef>
              <a:spcAft>
                <a:spcPts val="0"/>
              </a:spcAft>
              <a:buNone/>
            </a:pPr>
            <a:r>
              <a:rPr b="1" lang="en" sz="1200">
                <a:solidFill>
                  <a:schemeClr val="dk1"/>
                </a:solidFill>
                <a:latin typeface="Calibri"/>
                <a:ea typeface="Calibri"/>
                <a:cs typeface="Calibri"/>
                <a:sym typeface="Calibri"/>
              </a:rPr>
              <a:t>Smallest SD score, and highest Z score</a:t>
            </a:r>
            <a:endParaRPr b="1" sz="1200">
              <a:solidFill>
                <a:schemeClr val="dk1"/>
              </a:solidFill>
              <a:latin typeface="Calibri"/>
              <a:ea typeface="Calibri"/>
              <a:cs typeface="Calibri"/>
              <a:sym typeface="Calibri"/>
            </a:endParaRPr>
          </a:p>
          <a:p>
            <a:pPr indent="-225425" lvl="0" marL="254000" marR="0" rtl="0" algn="l">
              <a:lnSpc>
                <a:spcPct val="10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100000"/>
              </a:lnSpc>
              <a:spcBef>
                <a:spcPts val="800"/>
              </a:spcBef>
              <a:spcAft>
                <a:spcPts val="0"/>
              </a:spcAft>
              <a:buNone/>
            </a:pPr>
            <a:r>
              <a:rPr b="1" lang="en" sz="1200">
                <a:solidFill>
                  <a:schemeClr val="dk1"/>
                </a:solidFill>
                <a:latin typeface="Calibri"/>
                <a:ea typeface="Calibri"/>
                <a:cs typeface="Calibri"/>
                <a:sym typeface="Calibri"/>
              </a:rPr>
              <a:t>Overlap of 4, spacer of 12</a:t>
            </a:r>
            <a:endParaRPr b="1" sz="1200">
              <a:solidFill>
                <a:schemeClr val="dk1"/>
              </a:solidFill>
              <a:latin typeface="Calibri"/>
              <a:ea typeface="Calibri"/>
              <a:cs typeface="Calibri"/>
              <a:sym typeface="Calibri"/>
            </a:endParaRPr>
          </a:p>
        </p:txBody>
      </p:sp>
      <p:sp>
        <p:nvSpPr>
          <p:cNvPr id="994" name="Google Shape;994;p65"/>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53</a:t>
            </a:r>
            <a:r>
              <a:rPr b="1" lang="en" sz="1500">
                <a:solidFill>
                  <a:schemeClr val="dk1"/>
                </a:solidFill>
                <a:latin typeface="Calibri"/>
                <a:ea typeface="Calibri"/>
                <a:cs typeface="Calibri"/>
                <a:sym typeface="Calibri"/>
              </a:rPr>
              <a:t>	</a:t>
            </a:r>
            <a:endParaRPr b="1" sz="1100"/>
          </a:p>
        </p:txBody>
      </p:sp>
      <p:sp>
        <p:nvSpPr>
          <p:cNvPr id="995" name="Google Shape;995;p65"/>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41489</a:t>
            </a:r>
            <a:endParaRPr sz="1100"/>
          </a:p>
        </p:txBody>
      </p:sp>
      <p:sp>
        <p:nvSpPr>
          <p:cNvPr id="996" name="Google Shape;996;p65"/>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40956</a:t>
            </a:r>
            <a:endParaRPr sz="1100"/>
          </a:p>
        </p:txBody>
      </p:sp>
      <p:sp>
        <p:nvSpPr>
          <p:cNvPr id="997" name="Google Shape;997;p65"/>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534</a:t>
            </a:r>
            <a:endParaRPr sz="1100"/>
          </a:p>
        </p:txBody>
      </p:sp>
      <p:sp>
        <p:nvSpPr>
          <p:cNvPr id="998" name="Google Shape;998;p65"/>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41489  Glimmer Score: 11.02</a:t>
            </a:r>
            <a:endParaRPr sz="1100"/>
          </a:p>
        </p:txBody>
      </p:sp>
      <p:sp>
        <p:nvSpPr>
          <p:cNvPr id="999" name="Google Shape;999;p65"/>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41489</a:t>
            </a:r>
            <a:endParaRPr sz="1100"/>
          </a:p>
        </p:txBody>
      </p:sp>
      <p:sp>
        <p:nvSpPr>
          <p:cNvPr id="1000" name="Google Shape;1000;p65"/>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Emily</a:t>
            </a:r>
            <a:endParaRPr sz="1100"/>
          </a:p>
        </p:txBody>
      </p:sp>
      <p:sp>
        <p:nvSpPr>
          <p:cNvPr id="1001" name="Google Shape;1001;p65"/>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Sariah</a:t>
            </a:r>
            <a:endParaRPr sz="1100"/>
          </a:p>
        </p:txBody>
      </p:sp>
      <p:sp>
        <p:nvSpPr>
          <p:cNvPr id="1002" name="Google Shape;1002;p65"/>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003" name="Google Shape;1003;p65"/>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This should be adjacent to a terminase</a:t>
            </a:r>
            <a:r>
              <a:rPr lang="en">
                <a:solidFill>
                  <a:schemeClr val="dk1"/>
                </a:solidFill>
                <a:latin typeface="Calibri"/>
                <a:ea typeface="Calibri"/>
                <a:cs typeface="Calibri"/>
                <a:sym typeface="Calibri"/>
              </a:rPr>
              <a:t>; it is not.</a:t>
            </a:r>
            <a:endParaRPr sz="110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7" name="Shape 1007"/>
        <p:cNvGrpSpPr/>
        <p:nvPr/>
      </p:nvGrpSpPr>
      <p:grpSpPr>
        <a:xfrm>
          <a:off x="0" y="0"/>
          <a:ext cx="0" cy="0"/>
          <a:chOff x="0" y="0"/>
          <a:chExt cx="0" cy="0"/>
        </a:xfrm>
      </p:grpSpPr>
      <p:sp>
        <p:nvSpPr>
          <p:cNvPr id="1008" name="Google Shape;1008;p66"/>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009" name="Google Shape;1009;p66"/>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None listed</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Transferase, bad E-value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010" name="Google Shape;1010;p66"/>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There is one</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0" lvl="0" marL="685800" rtl="0" algn="l">
              <a:lnSpc>
                <a:spcPct val="90000"/>
              </a:lnSpc>
              <a:spcBef>
                <a:spcPts val="800"/>
              </a:spcBef>
              <a:spcAft>
                <a:spcPts val="0"/>
              </a:spcAft>
              <a:buNone/>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One, StrawberryJamm</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a:t>
            </a:r>
            <a:endParaRPr b="1" sz="1200"/>
          </a:p>
        </p:txBody>
      </p:sp>
      <p:sp>
        <p:nvSpPr>
          <p:cNvPr id="1011" name="Google Shape;1011;p66"/>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41692 has 1 MA's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 Y</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I don’t think so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-3.077, N</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4, spacer 9</a:t>
            </a:r>
            <a:endParaRPr b="1" sz="1200">
              <a:solidFill>
                <a:schemeClr val="dk1"/>
              </a:solidFill>
              <a:latin typeface="Calibri"/>
              <a:ea typeface="Calibri"/>
              <a:cs typeface="Calibri"/>
              <a:sym typeface="Calibri"/>
            </a:endParaRPr>
          </a:p>
        </p:txBody>
      </p:sp>
      <p:sp>
        <p:nvSpPr>
          <p:cNvPr id="1012" name="Google Shape;1012;p66"/>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54</a:t>
            </a:r>
            <a:endParaRPr b="1" sz="1100"/>
          </a:p>
        </p:txBody>
      </p:sp>
      <p:sp>
        <p:nvSpPr>
          <p:cNvPr id="1013" name="Google Shape;1013;p66"/>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l">
              <a:lnSpc>
                <a:spcPct val="90000"/>
              </a:lnSpc>
              <a:spcBef>
                <a:spcPts val="800"/>
              </a:spcBef>
              <a:spcAft>
                <a:spcPts val="0"/>
              </a:spcAft>
              <a:buClr>
                <a:schemeClr val="dk1"/>
              </a:buClr>
              <a:buSzPts val="1500"/>
              <a:buFont typeface="Arial"/>
              <a:buNone/>
            </a:pPr>
            <a:r>
              <a:rPr lang="en" sz="1100"/>
              <a:t>          41692</a:t>
            </a:r>
            <a:endParaRPr sz="1100"/>
          </a:p>
        </p:txBody>
      </p:sp>
      <p:sp>
        <p:nvSpPr>
          <p:cNvPr id="1014" name="Google Shape;1014;p66"/>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41486</a:t>
            </a:r>
            <a:endParaRPr sz="1100"/>
          </a:p>
        </p:txBody>
      </p:sp>
      <p:sp>
        <p:nvSpPr>
          <p:cNvPr id="1015" name="Google Shape;1015;p66"/>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207</a:t>
            </a:r>
            <a:endParaRPr sz="1100"/>
          </a:p>
        </p:txBody>
      </p:sp>
      <p:sp>
        <p:nvSpPr>
          <p:cNvPr id="1016" name="Google Shape;1016;p66"/>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41692  Glimmer Score: 9.67</a:t>
            </a:r>
            <a:endParaRPr sz="1100"/>
          </a:p>
        </p:txBody>
      </p:sp>
      <p:sp>
        <p:nvSpPr>
          <p:cNvPr id="1017" name="Google Shape;1017;p66"/>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41692</a:t>
            </a:r>
            <a:endParaRPr sz="1100"/>
          </a:p>
        </p:txBody>
      </p:sp>
      <p:sp>
        <p:nvSpPr>
          <p:cNvPr id="1018" name="Google Shape;1018;p66"/>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Paige</a:t>
            </a:r>
            <a:r>
              <a:rPr b="0" i="0" lang="en" sz="1500" u="none" cap="none" strike="noStrike">
                <a:solidFill>
                  <a:schemeClr val="dk1"/>
                </a:solidFill>
                <a:latin typeface="Calibri"/>
                <a:ea typeface="Calibri"/>
                <a:cs typeface="Calibri"/>
                <a:sym typeface="Calibri"/>
              </a:rPr>
              <a:t> </a:t>
            </a:r>
            <a:endParaRPr sz="1100"/>
          </a:p>
        </p:txBody>
      </p:sp>
      <p:sp>
        <p:nvSpPr>
          <p:cNvPr id="1019" name="Google Shape;1019;p66"/>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Rylee</a:t>
            </a:r>
            <a:endParaRPr sz="1100"/>
          </a:p>
        </p:txBody>
      </p:sp>
      <p:sp>
        <p:nvSpPr>
          <p:cNvPr id="1020" name="Google Shape;1020;p66"/>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021" name="Google Shape;1021;p66"/>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5" name="Shape 1025"/>
        <p:cNvGrpSpPr/>
        <p:nvPr/>
      </p:nvGrpSpPr>
      <p:grpSpPr>
        <a:xfrm>
          <a:off x="0" y="0"/>
          <a:ext cx="0" cy="0"/>
          <a:chOff x="0" y="0"/>
          <a:chExt cx="0" cy="0"/>
        </a:xfrm>
      </p:grpSpPr>
      <p:sp>
        <p:nvSpPr>
          <p:cNvPr id="1026" name="Google Shape;1026;p67"/>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027" name="Google Shape;1027;p67"/>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RuvC-like resolvase</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050">
                <a:solidFill>
                  <a:srgbClr val="222222"/>
                </a:solidFill>
                <a:highlight>
                  <a:srgbClr val="F9F9F9"/>
                </a:highlight>
                <a:latin typeface="Roboto"/>
                <a:ea typeface="Roboto"/>
                <a:cs typeface="Roboto"/>
                <a:sym typeface="Roboto"/>
              </a:rPr>
              <a:t>RuvC-like resolvase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050">
                <a:solidFill>
                  <a:srgbClr val="222222"/>
                </a:solidFill>
                <a:highlight>
                  <a:srgbClr val="F9F9F9"/>
                </a:highlight>
                <a:latin typeface="Roboto"/>
                <a:ea typeface="Roboto"/>
                <a:cs typeface="Roboto"/>
                <a:sym typeface="Roboto"/>
              </a:rPr>
              <a:t>RuvC-like resolvase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050">
                <a:solidFill>
                  <a:srgbClr val="222222"/>
                </a:solidFill>
                <a:highlight>
                  <a:srgbClr val="F9F9F9"/>
                </a:highlight>
                <a:latin typeface="Roboto"/>
                <a:ea typeface="Roboto"/>
                <a:cs typeface="Roboto"/>
                <a:sym typeface="Roboto"/>
              </a:rPr>
              <a:t>RuvC-like resolvase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028" name="Google Shape;1028;p67"/>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gene?Yes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very good</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Reverse</a:t>
            </a:r>
            <a:endParaRPr b="1" sz="1200"/>
          </a:p>
        </p:txBody>
      </p:sp>
      <p:sp>
        <p:nvSpPr>
          <p:cNvPr id="1029" name="Google Shape;1029;p67"/>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42264</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168 @42264 has 6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 one 100%</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200">
                <a:solidFill>
                  <a:schemeClr val="dk1"/>
                </a:solidFill>
                <a:latin typeface="Calibri"/>
                <a:ea typeface="Calibri"/>
                <a:cs typeface="Calibri"/>
                <a:sym typeface="Calibri"/>
              </a:rPr>
              <a:t>Pretty</a:t>
            </a:r>
            <a:r>
              <a:rPr lang="en" sz="1200">
                <a:solidFill>
                  <a:schemeClr val="dk1"/>
                </a:solidFill>
                <a:latin typeface="Calibri"/>
                <a:ea typeface="Calibri"/>
                <a:cs typeface="Calibri"/>
                <a:sym typeface="Calibri"/>
              </a:rPr>
              <a:t> good - around 87%</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Not the best Z score or SD score</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4, spacer 10</a:t>
            </a:r>
            <a:endParaRPr b="1" sz="1200">
              <a:solidFill>
                <a:schemeClr val="dk1"/>
              </a:solidFill>
              <a:latin typeface="Calibri"/>
              <a:ea typeface="Calibri"/>
              <a:cs typeface="Calibri"/>
              <a:sym typeface="Calibri"/>
            </a:endParaRPr>
          </a:p>
        </p:txBody>
      </p:sp>
      <p:sp>
        <p:nvSpPr>
          <p:cNvPr id="1030" name="Google Shape;1030;p67"/>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55</a:t>
            </a:r>
            <a:endParaRPr b="1" sz="1100"/>
          </a:p>
        </p:txBody>
      </p:sp>
      <p:sp>
        <p:nvSpPr>
          <p:cNvPr id="1031" name="Google Shape;1031;p67"/>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422</a:t>
            </a:r>
            <a:r>
              <a:rPr lang="en" sz="1100"/>
              <a:t>64</a:t>
            </a:r>
            <a:endParaRPr sz="1100"/>
          </a:p>
        </p:txBody>
      </p:sp>
      <p:sp>
        <p:nvSpPr>
          <p:cNvPr id="1032" name="Google Shape;1032;p67"/>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41689</a:t>
            </a:r>
            <a:endParaRPr sz="1100"/>
          </a:p>
        </p:txBody>
      </p:sp>
      <p:sp>
        <p:nvSpPr>
          <p:cNvPr id="1033" name="Google Shape;1033;p67"/>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576</a:t>
            </a:r>
            <a:endParaRPr sz="1100"/>
          </a:p>
        </p:txBody>
      </p:sp>
      <p:sp>
        <p:nvSpPr>
          <p:cNvPr id="1034" name="Google Shape;1034;p67"/>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41689 Glimmer Score: 15.2</a:t>
            </a:r>
            <a:endParaRPr sz="1100"/>
          </a:p>
        </p:txBody>
      </p:sp>
      <p:sp>
        <p:nvSpPr>
          <p:cNvPr id="1035" name="Google Shape;1035;p67"/>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41689</a:t>
            </a:r>
            <a:endParaRPr sz="1100"/>
          </a:p>
        </p:txBody>
      </p:sp>
      <p:sp>
        <p:nvSpPr>
          <p:cNvPr id="1036" name="Google Shape;1036;p67"/>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Emily</a:t>
            </a:r>
            <a:endParaRPr sz="1100"/>
          </a:p>
        </p:txBody>
      </p:sp>
      <p:sp>
        <p:nvSpPr>
          <p:cNvPr id="1037" name="Google Shape;1037;p67"/>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Rylee</a:t>
            </a:r>
            <a:endParaRPr sz="1100"/>
          </a:p>
        </p:txBody>
      </p:sp>
      <p:sp>
        <p:nvSpPr>
          <p:cNvPr id="1038" name="Google Shape;1038;p67"/>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039" name="Google Shape;1039;p67"/>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The SD and Z scores for this </a:t>
            </a:r>
            <a:r>
              <a:rPr lang="en">
                <a:solidFill>
                  <a:schemeClr val="dk1"/>
                </a:solidFill>
                <a:latin typeface="Calibri"/>
                <a:ea typeface="Calibri"/>
                <a:cs typeface="Calibri"/>
                <a:sym typeface="Calibri"/>
              </a:rPr>
              <a:t>were not great but start 42264 was the only one with MA’s, it's the longest reading frame, and Glimmer and Genemark agree so I concluded that 42264 is the start.</a:t>
            </a:r>
            <a:endParaRPr sz="1100"/>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3" name="Shape 1043"/>
        <p:cNvGrpSpPr/>
        <p:nvPr/>
      </p:nvGrpSpPr>
      <p:grpSpPr>
        <a:xfrm>
          <a:off x="0" y="0"/>
          <a:ext cx="0" cy="0"/>
          <a:chOff x="0" y="0"/>
          <a:chExt cx="0" cy="0"/>
        </a:xfrm>
      </p:grpSpPr>
      <p:sp>
        <p:nvSpPr>
          <p:cNvPr id="1044" name="Google Shape;1044;p68"/>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045" name="Google Shape;1045;p68"/>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046" name="Google Shape;1046;p68"/>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No</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p:txBody>
      </p:sp>
      <p:sp>
        <p:nvSpPr>
          <p:cNvPr id="1047" name="Google Shape;1047;p68"/>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0" i="0" sz="1329" u="none" cap="none" strike="noStrike">
              <a:solidFill>
                <a:schemeClr val="dk1"/>
              </a:solidFill>
              <a:latin typeface="Calibri"/>
              <a:ea typeface="Calibri"/>
              <a:cs typeface="Calibri"/>
              <a:sym typeface="Calibri"/>
            </a:endParaRPr>
          </a:p>
        </p:txBody>
      </p:sp>
      <p:sp>
        <p:nvSpPr>
          <p:cNvPr id="1048" name="Google Shape;1048;p68"/>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56</a:t>
            </a:r>
            <a:endParaRPr b="1" sz="1100"/>
          </a:p>
        </p:txBody>
      </p:sp>
      <p:sp>
        <p:nvSpPr>
          <p:cNvPr id="1049" name="Google Shape;1049;p68"/>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42491</a:t>
            </a:r>
            <a:endParaRPr sz="1100"/>
          </a:p>
        </p:txBody>
      </p:sp>
      <p:sp>
        <p:nvSpPr>
          <p:cNvPr id="1050" name="Google Shape;1050;p68"/>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42261</a:t>
            </a:r>
            <a:endParaRPr sz="1100"/>
          </a:p>
        </p:txBody>
      </p:sp>
      <p:sp>
        <p:nvSpPr>
          <p:cNvPr id="1051" name="Google Shape;1051;p68"/>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231</a:t>
            </a:r>
            <a:endParaRPr sz="1100"/>
          </a:p>
        </p:txBody>
      </p:sp>
      <p:sp>
        <p:nvSpPr>
          <p:cNvPr id="1052" name="Google Shape;1052;p68"/>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42479 Glimmer Score: 9.26</a:t>
            </a:r>
            <a:endParaRPr sz="1100"/>
          </a:p>
        </p:txBody>
      </p:sp>
      <p:sp>
        <p:nvSpPr>
          <p:cNvPr id="1053" name="Google Shape;1053;p68"/>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42491</a:t>
            </a:r>
            <a:endParaRPr sz="1100"/>
          </a:p>
        </p:txBody>
      </p:sp>
      <p:sp>
        <p:nvSpPr>
          <p:cNvPr id="1054" name="Google Shape;1054;p68"/>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Emily</a:t>
            </a:r>
            <a:endParaRPr sz="1100"/>
          </a:p>
        </p:txBody>
      </p:sp>
      <p:sp>
        <p:nvSpPr>
          <p:cNvPr id="1055" name="Google Shape;1055;p68"/>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Paige </a:t>
            </a:r>
            <a:endParaRPr sz="1100"/>
          </a:p>
        </p:txBody>
      </p:sp>
      <p:sp>
        <p:nvSpPr>
          <p:cNvPr id="1056" name="Google Shape;1056;p68"/>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057" name="Google Shape;1057;p68"/>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Weird/minimal hits on PECAAN, only 4 MA</a:t>
            </a:r>
            <a:r>
              <a:rPr lang="en">
                <a:solidFill>
                  <a:schemeClr val="dk1"/>
                </a:solidFill>
                <a:latin typeface="Calibri"/>
                <a:ea typeface="Calibri"/>
                <a:cs typeface="Calibri"/>
                <a:sym typeface="Calibri"/>
              </a:rPr>
              <a:t>s on starterator, and synteny shows most other phages had this gene deleted, I believe we should delete it</a:t>
            </a:r>
            <a:endParaRPr sz="1100"/>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1" name="Shape 1061"/>
        <p:cNvGrpSpPr/>
        <p:nvPr/>
      </p:nvGrpSpPr>
      <p:grpSpPr>
        <a:xfrm>
          <a:off x="0" y="0"/>
          <a:ext cx="0" cy="0"/>
          <a:chOff x="0" y="0"/>
          <a:chExt cx="0" cy="0"/>
        </a:xfrm>
      </p:grpSpPr>
      <p:sp>
        <p:nvSpPr>
          <p:cNvPr id="1062" name="Google Shape;1062;p69"/>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063" name="Google Shape;1063;p69"/>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1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Function? Hyp</a:t>
            </a:r>
            <a:r>
              <a:rPr lang="en" sz="1800">
                <a:solidFill>
                  <a:schemeClr val="dk1"/>
                </a:solidFill>
                <a:latin typeface="Calibri"/>
                <a:ea typeface="Calibri"/>
                <a:cs typeface="Calibri"/>
                <a:sym typeface="Calibri"/>
              </a:rPr>
              <a:t>othetical Protein</a:t>
            </a:r>
            <a:endParaRPr b="1" sz="1100"/>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Phages said unknown function</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NCBI - Mashley said hypothetical protein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 clear results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ct val="100000"/>
              <a:buFont typeface="Arial"/>
              <a:buNone/>
            </a:pPr>
            <a:r>
              <a:t/>
            </a:r>
            <a:endParaRPr b="0" i="0" sz="1200" u="none" cap="none" strike="noStrike">
              <a:solidFill>
                <a:schemeClr val="dk1"/>
              </a:solidFill>
              <a:latin typeface="Calibri"/>
              <a:ea typeface="Calibri"/>
              <a:cs typeface="Calibri"/>
              <a:sym typeface="Calibri"/>
            </a:endParaRPr>
          </a:p>
        </p:txBody>
      </p:sp>
      <p:sp>
        <p:nvSpPr>
          <p:cNvPr id="1064" name="Google Shape;1064;p69"/>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a few tiny dips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No, some deleted it, some did not - Mashley kept it</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065" name="Google Shape;1065;p69"/>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42760</a:t>
            </a:r>
            <a:endParaRPr sz="18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ct val="150000"/>
              <a:buFont typeface="Arial"/>
              <a:buNone/>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ct val="150000"/>
              <a:buFont typeface="Arial"/>
              <a:buNone/>
            </a:pPr>
            <a:r>
              <a:rPr b="1" lang="en" sz="1200">
                <a:solidFill>
                  <a:schemeClr val="dk1"/>
                </a:solidFill>
                <a:latin typeface="Calibri"/>
                <a:ea typeface="Calibri"/>
                <a:cs typeface="Calibri"/>
                <a:sym typeface="Calibri"/>
              </a:rPr>
              <a:t>26 @42760 has 21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 phage Mashley has 100% alignment, identity, and coveraged</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Not </a:t>
            </a:r>
            <a:r>
              <a:rPr lang="en" sz="1200">
                <a:solidFill>
                  <a:schemeClr val="dk1"/>
                </a:solidFill>
                <a:latin typeface="Calibri"/>
                <a:ea typeface="Calibri"/>
                <a:cs typeface="Calibri"/>
                <a:sym typeface="Calibri"/>
              </a:rPr>
              <a:t>really, some around 50%</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Has the lowest SD score, and the highest Z score</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of 1, spacer of 9</a:t>
            </a:r>
            <a:endParaRPr b="1" sz="1200">
              <a:solidFill>
                <a:schemeClr val="dk1"/>
              </a:solidFill>
              <a:latin typeface="Calibri"/>
              <a:ea typeface="Calibri"/>
              <a:cs typeface="Calibri"/>
              <a:sym typeface="Calibri"/>
            </a:endParaRPr>
          </a:p>
        </p:txBody>
      </p:sp>
      <p:sp>
        <p:nvSpPr>
          <p:cNvPr id="1066" name="Google Shape;1066;p69"/>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57</a:t>
            </a:r>
            <a:endParaRPr b="1" sz="1100"/>
          </a:p>
        </p:txBody>
      </p:sp>
      <p:sp>
        <p:nvSpPr>
          <p:cNvPr id="1067" name="Google Shape;1067;p69"/>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42760</a:t>
            </a:r>
            <a:endParaRPr sz="1100"/>
          </a:p>
        </p:txBody>
      </p:sp>
      <p:sp>
        <p:nvSpPr>
          <p:cNvPr id="1068" name="Google Shape;1068;p69"/>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42488</a:t>
            </a:r>
            <a:endParaRPr sz="1100"/>
          </a:p>
        </p:txBody>
      </p:sp>
      <p:sp>
        <p:nvSpPr>
          <p:cNvPr id="1069" name="Google Shape;1069;p69"/>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273</a:t>
            </a:r>
            <a:endParaRPr sz="1100"/>
          </a:p>
        </p:txBody>
      </p:sp>
      <p:sp>
        <p:nvSpPr>
          <p:cNvPr id="1070" name="Google Shape;1070;p69"/>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42760 Glimmer Score: 16.54</a:t>
            </a:r>
            <a:endParaRPr sz="1100"/>
          </a:p>
        </p:txBody>
      </p:sp>
      <p:sp>
        <p:nvSpPr>
          <p:cNvPr id="1071" name="Google Shape;1071;p69"/>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42760</a:t>
            </a:r>
            <a:endParaRPr sz="1100"/>
          </a:p>
        </p:txBody>
      </p:sp>
      <p:sp>
        <p:nvSpPr>
          <p:cNvPr id="1072" name="Google Shape;1072;p69"/>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Emily</a:t>
            </a:r>
            <a:endParaRPr sz="1100"/>
          </a:p>
        </p:txBody>
      </p:sp>
      <p:sp>
        <p:nvSpPr>
          <p:cNvPr id="1073" name="Google Shape;1073;p69"/>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Brea </a:t>
            </a:r>
            <a:endParaRPr sz="1100"/>
          </a:p>
        </p:txBody>
      </p:sp>
      <p:sp>
        <p:nvSpPr>
          <p:cNvPr id="1074" name="Google Shape;1074;p69"/>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075" name="Google Shape;1075;p69"/>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Based on synteny, some o</a:t>
            </a:r>
            <a:r>
              <a:rPr lang="en">
                <a:solidFill>
                  <a:schemeClr val="dk1"/>
                </a:solidFill>
                <a:latin typeface="Calibri"/>
                <a:ea typeface="Calibri"/>
                <a:cs typeface="Calibri"/>
                <a:sym typeface="Calibri"/>
              </a:rPr>
              <a:t>ther phages deleted this gene. I argue to keep it based on its synteny to phage Mashey, which has 100% identity, alignment, and coverage with SallyK</a:t>
            </a:r>
            <a:endParaRPr sz="1100"/>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9" name="Shape 1079"/>
        <p:cNvGrpSpPr/>
        <p:nvPr/>
      </p:nvGrpSpPr>
      <p:grpSpPr>
        <a:xfrm>
          <a:off x="0" y="0"/>
          <a:ext cx="0" cy="0"/>
          <a:chOff x="0" y="0"/>
          <a:chExt cx="0" cy="0"/>
        </a:xfrm>
      </p:grpSpPr>
      <p:sp>
        <p:nvSpPr>
          <p:cNvPr id="1080" name="Google Shape;1080;p70"/>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081" name="Google Shape;1081;p70"/>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MazG-like nucleotide pyrophosphohydrolase</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MazG-like nucleotide pyrophosphohydrolase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082" name="Google Shape;1082;p70"/>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083" name="Google Shape;1083;p70"/>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6 MA’s for 43182</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Z</a:t>
            </a:r>
            <a:r>
              <a:rPr b="1" lang="en" sz="1200">
                <a:solidFill>
                  <a:schemeClr val="dk1"/>
                </a:solidFill>
                <a:latin typeface="Calibri"/>
                <a:ea typeface="Calibri"/>
                <a:cs typeface="Calibri"/>
                <a:sym typeface="Calibri"/>
              </a:rPr>
              <a:t>-score of 2.627,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190 Gap 11 spacer</a:t>
            </a:r>
            <a:endParaRPr b="1" sz="1200">
              <a:solidFill>
                <a:schemeClr val="dk1"/>
              </a:solidFill>
              <a:latin typeface="Calibri"/>
              <a:ea typeface="Calibri"/>
              <a:cs typeface="Calibri"/>
              <a:sym typeface="Calibri"/>
            </a:endParaRPr>
          </a:p>
        </p:txBody>
      </p:sp>
      <p:sp>
        <p:nvSpPr>
          <p:cNvPr id="1084" name="Google Shape;1084;p70"/>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58</a:t>
            </a:r>
            <a:endParaRPr b="1" sz="1100"/>
          </a:p>
        </p:txBody>
      </p:sp>
      <p:sp>
        <p:nvSpPr>
          <p:cNvPr id="1085" name="Google Shape;1085;p70"/>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43182</a:t>
            </a:r>
            <a:endParaRPr sz="1100"/>
          </a:p>
        </p:txBody>
      </p:sp>
      <p:sp>
        <p:nvSpPr>
          <p:cNvPr id="1086" name="Google Shape;1086;p70"/>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42760</a:t>
            </a:r>
            <a:endParaRPr sz="1100"/>
          </a:p>
        </p:txBody>
      </p:sp>
      <p:sp>
        <p:nvSpPr>
          <p:cNvPr id="1087" name="Google Shape;1087;p70"/>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423</a:t>
            </a:r>
            <a:endParaRPr sz="1100"/>
          </a:p>
        </p:txBody>
      </p:sp>
      <p:sp>
        <p:nvSpPr>
          <p:cNvPr id="1088" name="Google Shape;1088;p70"/>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43182  Glimmer Score:  1</a:t>
            </a:r>
            <a:r>
              <a:rPr lang="en" sz="1500">
                <a:solidFill>
                  <a:schemeClr val="dk1"/>
                </a:solidFill>
                <a:latin typeface="Calibri"/>
                <a:ea typeface="Calibri"/>
                <a:cs typeface="Calibri"/>
                <a:sym typeface="Calibri"/>
              </a:rPr>
              <a:t>7.34</a:t>
            </a:r>
            <a:endParaRPr sz="1100"/>
          </a:p>
        </p:txBody>
      </p:sp>
      <p:sp>
        <p:nvSpPr>
          <p:cNvPr id="1089" name="Google Shape;1089;p70"/>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43182</a:t>
            </a:r>
            <a:endParaRPr sz="1100"/>
          </a:p>
        </p:txBody>
      </p:sp>
      <p:sp>
        <p:nvSpPr>
          <p:cNvPr id="1090" name="Google Shape;1090;p70"/>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endParaRPr sz="1500">
              <a:solidFill>
                <a:schemeClr val="dk1"/>
              </a:solidFill>
              <a:latin typeface="Calibri"/>
              <a:ea typeface="Calibri"/>
              <a:cs typeface="Calibri"/>
              <a:sym typeface="Calibri"/>
            </a:endParaRPr>
          </a:p>
        </p:txBody>
      </p:sp>
      <p:sp>
        <p:nvSpPr>
          <p:cNvPr id="1091" name="Google Shape;1091;p70"/>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092" name="Google Shape;1092;p70"/>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093" name="Google Shape;1093;p70"/>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7" name="Shape 1097"/>
        <p:cNvGrpSpPr/>
        <p:nvPr/>
      </p:nvGrpSpPr>
      <p:grpSpPr>
        <a:xfrm>
          <a:off x="0" y="0"/>
          <a:ext cx="0" cy="0"/>
          <a:chOff x="0" y="0"/>
          <a:chExt cx="0" cy="0"/>
        </a:xfrm>
      </p:grpSpPr>
      <p:sp>
        <p:nvSpPr>
          <p:cNvPr id="1098" name="Google Shape;1098;p71"/>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800"/>
              <a:t>Gene 59 Annotation</a:t>
            </a:r>
            <a:endParaRPr sz="2800"/>
          </a:p>
        </p:txBody>
      </p:sp>
      <p:sp>
        <p:nvSpPr>
          <p:cNvPr id="1099" name="Google Shape;1099;p71"/>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a:t>
            </a:r>
            <a:r>
              <a:rPr lang="en" sz="1800">
                <a:solidFill>
                  <a:schemeClr val="dk1"/>
                </a:solidFill>
                <a:latin typeface="Calibri"/>
                <a:ea typeface="Calibri"/>
                <a:cs typeface="Calibri"/>
                <a:sym typeface="Calibri"/>
              </a:rPr>
              <a:t> </a:t>
            </a:r>
            <a:r>
              <a:rPr b="1" lang="en" sz="1800">
                <a:solidFill>
                  <a:schemeClr val="dk1"/>
                </a:solidFill>
                <a:latin typeface="Calibri"/>
                <a:ea typeface="Calibri"/>
                <a:cs typeface="Calibri"/>
                <a:sym typeface="Calibri"/>
              </a:rPr>
              <a:t>SSB protein</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a:t>
            </a:r>
            <a:r>
              <a:rPr b="1" lang="en" sz="1200">
                <a:solidFill>
                  <a:schemeClr val="dk1"/>
                </a:solidFill>
                <a:latin typeface="Calibri"/>
                <a:ea typeface="Calibri"/>
                <a:cs typeface="Calibri"/>
                <a:sym typeface="Calibri"/>
              </a:rPr>
              <a:t>KF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ssDNA binding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ssDNA binding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100" name="Google Shape;1100;p71"/>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101" name="Google Shape;1101;p71"/>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23 MA’s for 44086</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r>
              <a:rPr b="1" lang="en" sz="1200">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Z-score 2.887</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Gap of 1, spacer of 11</a:t>
            </a:r>
            <a:endParaRPr b="1" sz="1200">
              <a:solidFill>
                <a:schemeClr val="dk1"/>
              </a:solidFill>
              <a:latin typeface="Calibri"/>
              <a:ea typeface="Calibri"/>
              <a:cs typeface="Calibri"/>
              <a:sym typeface="Calibri"/>
            </a:endParaRPr>
          </a:p>
        </p:txBody>
      </p:sp>
      <p:sp>
        <p:nvSpPr>
          <p:cNvPr id="1102" name="Google Shape;1102;p71"/>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59</a:t>
            </a:r>
            <a:endParaRPr b="1" sz="1100"/>
          </a:p>
        </p:txBody>
      </p:sp>
      <p:sp>
        <p:nvSpPr>
          <p:cNvPr id="1103" name="Google Shape;1103;p71"/>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b="1" lang="en" sz="1500"/>
              <a:t>44086</a:t>
            </a:r>
            <a:endParaRPr b="1" sz="1500"/>
          </a:p>
        </p:txBody>
      </p:sp>
      <p:sp>
        <p:nvSpPr>
          <p:cNvPr id="1104" name="Google Shape;1104;p71"/>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b="1" lang="en" sz="1500"/>
              <a:t>43373</a:t>
            </a:r>
            <a:endParaRPr b="1" sz="1500"/>
          </a:p>
        </p:txBody>
      </p:sp>
      <p:sp>
        <p:nvSpPr>
          <p:cNvPr id="1105" name="Google Shape;1105;p71"/>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b="1" lang="en" sz="1500"/>
              <a:t>714</a:t>
            </a:r>
            <a:endParaRPr b="1" sz="1500"/>
          </a:p>
        </p:txBody>
      </p:sp>
      <p:sp>
        <p:nvSpPr>
          <p:cNvPr id="1106" name="Google Shape;1106;p71"/>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lang="en" sz="1500">
                <a:solidFill>
                  <a:schemeClr val="dk1"/>
                </a:solidFill>
                <a:latin typeface="Calibri"/>
                <a:ea typeface="Calibri"/>
                <a:cs typeface="Calibri"/>
                <a:sym typeface="Calibri"/>
              </a:rPr>
              <a:t>44086</a:t>
            </a:r>
            <a:r>
              <a:rPr lang="en" sz="1500">
                <a:solidFill>
                  <a:schemeClr val="dk1"/>
                </a:solidFill>
                <a:latin typeface="Calibri"/>
                <a:ea typeface="Calibri"/>
                <a:cs typeface="Calibri"/>
                <a:sym typeface="Calibri"/>
              </a:rPr>
              <a:t> </a:t>
            </a:r>
            <a:r>
              <a:rPr b="0" i="0" lang="en" sz="1500" u="none" cap="none" strike="noStrike">
                <a:solidFill>
                  <a:schemeClr val="dk1"/>
                </a:solidFill>
                <a:latin typeface="Calibri"/>
                <a:ea typeface="Calibri"/>
                <a:cs typeface="Calibri"/>
                <a:sym typeface="Calibri"/>
              </a:rPr>
              <a:t>Glimmer Score: </a:t>
            </a:r>
            <a:r>
              <a:rPr b="1" i="0" lang="en" sz="1500" u="none" cap="none" strike="noStrike">
                <a:solidFill>
                  <a:schemeClr val="dk1"/>
                </a:solidFill>
                <a:latin typeface="Calibri"/>
                <a:ea typeface="Calibri"/>
                <a:cs typeface="Calibri"/>
                <a:sym typeface="Calibri"/>
              </a:rPr>
              <a:t>8.53</a:t>
            </a:r>
            <a:endParaRPr b="1" sz="1100"/>
          </a:p>
        </p:txBody>
      </p:sp>
      <p:sp>
        <p:nvSpPr>
          <p:cNvPr id="1107" name="Google Shape;1107;p71"/>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44086</a:t>
            </a:r>
            <a:endParaRPr b="1" sz="1100"/>
          </a:p>
        </p:txBody>
      </p:sp>
      <p:sp>
        <p:nvSpPr>
          <p:cNvPr id="1108" name="Google Shape;1108;p71"/>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Omer</a:t>
            </a:r>
            <a:r>
              <a:rPr lang="en" sz="1500">
                <a:solidFill>
                  <a:schemeClr val="dk1"/>
                </a:solidFill>
                <a:latin typeface="Calibri"/>
                <a:ea typeface="Calibri"/>
                <a:cs typeface="Calibri"/>
                <a:sym typeface="Calibri"/>
              </a:rPr>
              <a:t> </a:t>
            </a:r>
            <a:r>
              <a:rPr b="0" i="0" lang="en" sz="1500" u="none" cap="none" strike="noStrike">
                <a:solidFill>
                  <a:schemeClr val="dk1"/>
                </a:solidFill>
                <a:latin typeface="Calibri"/>
                <a:ea typeface="Calibri"/>
                <a:cs typeface="Calibri"/>
                <a:sym typeface="Calibri"/>
              </a:rPr>
              <a:t> </a:t>
            </a:r>
            <a:endParaRPr sz="1100"/>
          </a:p>
        </p:txBody>
      </p:sp>
      <p:sp>
        <p:nvSpPr>
          <p:cNvPr id="1109" name="Google Shape;1109;p71"/>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endParaRPr b="1" sz="1500">
              <a:solidFill>
                <a:schemeClr val="dk1"/>
              </a:solidFill>
              <a:latin typeface="Calibri"/>
              <a:ea typeface="Calibri"/>
              <a:cs typeface="Calibri"/>
              <a:sym typeface="Calibri"/>
            </a:endParaRPr>
          </a:p>
        </p:txBody>
      </p:sp>
      <p:sp>
        <p:nvSpPr>
          <p:cNvPr id="1110" name="Google Shape;1110;p71"/>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111" name="Google Shape;1111;p71"/>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8"/>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45" name="Google Shape;145;p18"/>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Hypothetical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a:t>
            </a:r>
            <a:r>
              <a:rPr b="1" lang="en" sz="1200">
                <a:solidFill>
                  <a:schemeClr val="dk1"/>
                </a:solidFill>
                <a:latin typeface="Calibri"/>
                <a:ea typeface="Calibri"/>
                <a:cs typeface="Calibri"/>
                <a:sym typeface="Calibri"/>
              </a:rPr>
              <a:t>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Hypothetical Protein Hyp</a:t>
            </a:r>
            <a:r>
              <a:rPr b="1" lang="en" sz="1200">
                <a:solidFill>
                  <a:schemeClr val="dk1"/>
                </a:solidFill>
                <a:latin typeface="Calibri"/>
                <a:ea typeface="Calibri"/>
                <a:cs typeface="Calibri"/>
                <a:sym typeface="Calibri"/>
              </a:rPr>
              <a:t>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46" name="Google Shape;146;p18"/>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rtl="0" algn="ctr">
              <a:lnSpc>
                <a:spcPct val="90000"/>
              </a:lnSpc>
              <a:spcBef>
                <a:spcPts val="0"/>
              </a:spcBef>
              <a:spcAft>
                <a:spcPts val="0"/>
              </a:spcAft>
              <a:buClr>
                <a:schemeClr val="dk1"/>
              </a:buClr>
              <a:buSzPct val="64285"/>
              <a:buNone/>
            </a:pPr>
            <a:r>
              <a:rPr lang="en"/>
              <a:t>Is it a gene? Yes</a:t>
            </a:r>
            <a:endParaRPr b="1"/>
          </a:p>
          <a:p>
            <a:pPr indent="-248284"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r>
              <a:rPr b="1" lang="en" sz="1200"/>
              <a:t>(Y/N and description)..</a:t>
            </a:r>
            <a:endParaRPr b="1" sz="1200"/>
          </a:p>
          <a:p>
            <a:pPr indent="-228600" lvl="1" marL="914400" rtl="0" algn="l">
              <a:lnSpc>
                <a:spcPct val="90000"/>
              </a:lnSpc>
              <a:spcBef>
                <a:spcPts val="800"/>
              </a:spcBef>
              <a:spcAft>
                <a:spcPts val="0"/>
              </a:spcAft>
              <a:buSzPct val="100000"/>
              <a:buNone/>
            </a:pPr>
            <a:r>
              <a:rPr b="1" lang="en" sz="1200"/>
              <a:t>Yes</a:t>
            </a:r>
            <a:endParaRPr b="1" sz="1200"/>
          </a:p>
          <a:p>
            <a:pPr indent="-235584" lvl="0" marL="685800" rtl="0" algn="l">
              <a:lnSpc>
                <a:spcPct val="90000"/>
              </a:lnSpc>
              <a:spcBef>
                <a:spcPts val="0"/>
              </a:spcBef>
              <a:spcAft>
                <a:spcPts val="0"/>
              </a:spcAft>
              <a:buSzPct val="100000"/>
              <a:buChar char="-"/>
            </a:pPr>
            <a:r>
              <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Are there homologues based on a Blast search? </a:t>
            </a:r>
            <a:r>
              <a:rPr b="1" lang="en" sz="1200"/>
              <a:t>(Answer)</a:t>
            </a:r>
            <a:endParaRPr b="1" sz="1200"/>
          </a:p>
          <a:p>
            <a:pPr indent="-228600" lvl="1" marL="914400" rtl="0" algn="l">
              <a:lnSpc>
                <a:spcPct val="90000"/>
              </a:lnSpc>
              <a:spcBef>
                <a:spcPts val="800"/>
              </a:spcBef>
              <a:spcAft>
                <a:spcPts val="0"/>
              </a:spcAft>
              <a:buSzPct val="100000"/>
              <a:buNone/>
            </a:pPr>
            <a:r>
              <a:rPr b="1" lang="en" sz="1200"/>
              <a:t>Yes</a:t>
            </a:r>
            <a:endParaRPr b="1" sz="1200"/>
          </a:p>
          <a:p>
            <a:pPr indent="-235584" lvl="0" marL="685800" rtl="0" algn="l">
              <a:lnSpc>
                <a:spcPct val="90000"/>
              </a:lnSpc>
              <a:spcBef>
                <a:spcPts val="0"/>
              </a:spcBef>
              <a:spcAft>
                <a:spcPts val="0"/>
              </a:spcAft>
              <a:buSzPct val="100000"/>
              <a:buChar char="-"/>
            </a:pPr>
            <a:r>
              <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a:t>
            </a:r>
            <a:endParaRPr b="1" sz="1200"/>
          </a:p>
          <a:p>
            <a:pPr indent="-228600" lvl="1" marL="914400" rtl="0" algn="l">
              <a:lnSpc>
                <a:spcPct val="90000"/>
              </a:lnSpc>
              <a:spcBef>
                <a:spcPts val="800"/>
              </a:spcBef>
              <a:spcAft>
                <a:spcPts val="0"/>
              </a:spcAft>
              <a:buSzPct val="100000"/>
              <a:buNone/>
            </a:pPr>
            <a:r>
              <a:rPr b="1" lang="en" sz="1200"/>
              <a:t>Yes</a:t>
            </a:r>
            <a:endParaRPr b="1" sz="1200"/>
          </a:p>
          <a:p>
            <a:pPr indent="-235584" lvl="0" marL="685800" rtl="0" algn="l">
              <a:lnSpc>
                <a:spcPct val="90000"/>
              </a:lnSpc>
              <a:spcBef>
                <a:spcPts val="0"/>
              </a:spcBef>
              <a:spcAft>
                <a:spcPts val="0"/>
              </a:spcAft>
              <a:buSzPct val="100000"/>
              <a:buChar char="-"/>
            </a:pPr>
            <a:r>
              <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 </a:t>
            </a:r>
            <a:endParaRPr b="1" sz="1200"/>
          </a:p>
          <a:p>
            <a:pPr indent="-228600" lvl="1" marL="914400" rtl="0" algn="l">
              <a:lnSpc>
                <a:spcPct val="90000"/>
              </a:lnSpc>
              <a:spcBef>
                <a:spcPts val="800"/>
              </a:spcBef>
              <a:spcAft>
                <a:spcPts val="0"/>
              </a:spcAft>
              <a:buSzPct val="100000"/>
              <a:buNone/>
            </a:pPr>
            <a:r>
              <a:rPr b="1" lang="en" sz="1200"/>
              <a:t>Yes</a:t>
            </a:r>
            <a:endParaRPr b="1" sz="1200"/>
          </a:p>
          <a:p>
            <a:pPr indent="-248284" lvl="0" marL="254000" rtl="0" algn="l">
              <a:lnSpc>
                <a:spcPct val="90000"/>
              </a:lnSpc>
              <a:spcBef>
                <a:spcPts val="800"/>
              </a:spcBef>
              <a:spcAft>
                <a:spcPts val="0"/>
              </a:spcAft>
              <a:buSzPct val="100000"/>
              <a:buChar char="•"/>
            </a:pPr>
            <a:r>
              <a:rPr lang="en" sz="1200"/>
              <a:t>Direction: (</a:t>
            </a:r>
            <a:r>
              <a:rPr b="1" lang="en" sz="1200"/>
              <a:t>Fwd/Rev) Rev</a:t>
            </a:r>
            <a:endParaRPr b="1" sz="1200"/>
          </a:p>
        </p:txBody>
      </p:sp>
      <p:sp>
        <p:nvSpPr>
          <p:cNvPr id="147" name="Google Shape;147;p18"/>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Start site 2441 has 16 MA’s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and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No</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2.147 and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4 bp overlap with Gene 5 and 4 bp gap with Gene 6</a:t>
            </a:r>
            <a:endParaRPr b="1" sz="1200">
              <a:solidFill>
                <a:schemeClr val="dk1"/>
              </a:solidFill>
              <a:latin typeface="Calibri"/>
              <a:ea typeface="Calibri"/>
              <a:cs typeface="Calibri"/>
              <a:sym typeface="Calibri"/>
            </a:endParaRPr>
          </a:p>
        </p:txBody>
      </p:sp>
      <p:sp>
        <p:nvSpPr>
          <p:cNvPr id="148" name="Google Shape;148;p18"/>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6</a:t>
            </a:r>
            <a:endParaRPr b="1" sz="1100"/>
          </a:p>
        </p:txBody>
      </p:sp>
      <p:sp>
        <p:nvSpPr>
          <p:cNvPr id="149" name="Google Shape;149;p18"/>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2441</a:t>
            </a:r>
            <a:endParaRPr sz="1100"/>
          </a:p>
        </p:txBody>
      </p:sp>
      <p:sp>
        <p:nvSpPr>
          <p:cNvPr id="150" name="Google Shape;150;p18"/>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2208</a:t>
            </a:r>
            <a:endParaRPr sz="1100"/>
          </a:p>
        </p:txBody>
      </p:sp>
      <p:sp>
        <p:nvSpPr>
          <p:cNvPr id="151" name="Google Shape;151;p18"/>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234</a:t>
            </a:r>
            <a:endParaRPr sz="1100"/>
          </a:p>
        </p:txBody>
      </p:sp>
      <p:sp>
        <p:nvSpPr>
          <p:cNvPr id="152" name="Google Shape;152;p18"/>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2</a:t>
            </a:r>
            <a:r>
              <a:rPr lang="en" sz="1500">
                <a:solidFill>
                  <a:schemeClr val="dk1"/>
                </a:solidFill>
                <a:latin typeface="Calibri"/>
                <a:ea typeface="Calibri"/>
                <a:cs typeface="Calibri"/>
                <a:sym typeface="Calibri"/>
              </a:rPr>
              <a:t>441</a:t>
            </a:r>
            <a:r>
              <a:rPr b="0" i="0" lang="en" sz="1500" u="none" cap="none" strike="noStrike">
                <a:solidFill>
                  <a:schemeClr val="dk1"/>
                </a:solidFill>
                <a:latin typeface="Calibri"/>
                <a:ea typeface="Calibri"/>
                <a:cs typeface="Calibri"/>
                <a:sym typeface="Calibri"/>
              </a:rPr>
              <a:t>  Glimmer Score: 2.86</a:t>
            </a:r>
            <a:endParaRPr sz="1100"/>
          </a:p>
        </p:txBody>
      </p:sp>
      <p:sp>
        <p:nvSpPr>
          <p:cNvPr id="153" name="Google Shape;153;p18"/>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2.86</a:t>
            </a:r>
            <a:endParaRPr sz="1100"/>
          </a:p>
        </p:txBody>
      </p:sp>
      <p:sp>
        <p:nvSpPr>
          <p:cNvPr id="154" name="Google Shape;154;p18"/>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r>
              <a:rPr b="0" i="0" lang="en" sz="1500" u="none" cap="none" strike="noStrike">
                <a:solidFill>
                  <a:schemeClr val="dk1"/>
                </a:solidFill>
                <a:latin typeface="Calibri"/>
                <a:ea typeface="Calibri"/>
                <a:cs typeface="Calibri"/>
                <a:sym typeface="Calibri"/>
              </a:rPr>
              <a:t> </a:t>
            </a:r>
            <a:endParaRPr sz="1100"/>
          </a:p>
        </p:txBody>
      </p:sp>
      <p:sp>
        <p:nvSpPr>
          <p:cNvPr id="155" name="Google Shape;155;p18"/>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Rylee</a:t>
            </a:r>
            <a:r>
              <a:rPr b="0" i="0" lang="en" sz="1500" u="none" cap="none" strike="noStrike">
                <a:solidFill>
                  <a:schemeClr val="dk1"/>
                </a:solidFill>
                <a:latin typeface="Calibri"/>
                <a:ea typeface="Calibri"/>
                <a:cs typeface="Calibri"/>
                <a:sym typeface="Calibri"/>
              </a:rPr>
              <a:t> </a:t>
            </a:r>
            <a:endParaRPr sz="1100"/>
          </a:p>
        </p:txBody>
      </p:sp>
      <p:sp>
        <p:nvSpPr>
          <p:cNvPr id="156" name="Google Shape;156;p18"/>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57" name="Google Shape;157;p18"/>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Keeping start s</a:t>
            </a:r>
            <a:r>
              <a:rPr lang="en">
                <a:solidFill>
                  <a:schemeClr val="dk1"/>
                </a:solidFill>
                <a:latin typeface="Calibri"/>
                <a:ea typeface="Calibri"/>
                <a:cs typeface="Calibri"/>
                <a:sym typeface="Calibri"/>
              </a:rPr>
              <a:t>ite</a:t>
            </a:r>
            <a:endParaRPr sz="1100"/>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5" name="Shape 1115"/>
        <p:cNvGrpSpPr/>
        <p:nvPr/>
      </p:nvGrpSpPr>
      <p:grpSpPr>
        <a:xfrm>
          <a:off x="0" y="0"/>
          <a:ext cx="0" cy="0"/>
          <a:chOff x="0" y="0"/>
          <a:chExt cx="0" cy="0"/>
        </a:xfrm>
      </p:grpSpPr>
      <p:sp>
        <p:nvSpPr>
          <p:cNvPr id="1116" name="Google Shape;1116;p72"/>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117" name="Google Shape;1117;p72"/>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a:t>
            </a:r>
            <a:r>
              <a:rPr lang="en" sz="1800">
                <a:solidFill>
                  <a:schemeClr val="dk1"/>
                </a:solidFill>
                <a:latin typeface="Calibri"/>
                <a:ea typeface="Calibri"/>
                <a:cs typeface="Calibri"/>
                <a:sym typeface="Calibri"/>
              </a:rPr>
              <a:t>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r>
              <a:rPr lang="en"/>
              <a:t> Hypothetical Protein</a:t>
            </a:r>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*no reasonable data?*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118" name="Google Shape;1118;p72"/>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119" name="Google Shape;1119;p72"/>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9 MA’s for 44264</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Z-score of 3.041 and </a:t>
            </a: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1 gap and 10 spacer</a:t>
            </a:r>
            <a:endParaRPr b="1" sz="1200">
              <a:solidFill>
                <a:schemeClr val="dk1"/>
              </a:solidFill>
              <a:latin typeface="Calibri"/>
              <a:ea typeface="Calibri"/>
              <a:cs typeface="Calibri"/>
              <a:sym typeface="Calibri"/>
            </a:endParaRPr>
          </a:p>
        </p:txBody>
      </p:sp>
      <p:sp>
        <p:nvSpPr>
          <p:cNvPr id="1120" name="Google Shape;1120;p72"/>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60</a:t>
            </a:r>
            <a:endParaRPr b="1" sz="1100"/>
          </a:p>
        </p:txBody>
      </p:sp>
      <p:sp>
        <p:nvSpPr>
          <p:cNvPr id="1121" name="Google Shape;1121;p72"/>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44264</a:t>
            </a:r>
            <a:endParaRPr sz="1100"/>
          </a:p>
        </p:txBody>
      </p:sp>
      <p:sp>
        <p:nvSpPr>
          <p:cNvPr id="1122" name="Google Shape;1122;p72"/>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44088</a:t>
            </a:r>
            <a:endParaRPr sz="1100"/>
          </a:p>
        </p:txBody>
      </p:sp>
      <p:sp>
        <p:nvSpPr>
          <p:cNvPr id="1123" name="Google Shape;1123;p72"/>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177</a:t>
            </a:r>
            <a:endParaRPr sz="1100"/>
          </a:p>
        </p:txBody>
      </p:sp>
      <p:sp>
        <p:nvSpPr>
          <p:cNvPr id="1124" name="Google Shape;1124;p72"/>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44264 Glimmer Score: 19.43</a:t>
            </a:r>
            <a:endParaRPr sz="1100"/>
          </a:p>
        </p:txBody>
      </p:sp>
      <p:sp>
        <p:nvSpPr>
          <p:cNvPr id="1125" name="Google Shape;1125;p72"/>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44264</a:t>
            </a:r>
            <a:endParaRPr sz="1100"/>
          </a:p>
        </p:txBody>
      </p:sp>
      <p:sp>
        <p:nvSpPr>
          <p:cNvPr id="1126" name="Google Shape;1126;p72"/>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r>
              <a:rPr b="0" i="0" lang="en" sz="1500" u="none" cap="none" strike="noStrike">
                <a:solidFill>
                  <a:schemeClr val="dk1"/>
                </a:solidFill>
                <a:latin typeface="Calibri"/>
                <a:ea typeface="Calibri"/>
                <a:cs typeface="Calibri"/>
                <a:sym typeface="Calibri"/>
              </a:rPr>
              <a:t> </a:t>
            </a:r>
            <a:endParaRPr sz="1100"/>
          </a:p>
        </p:txBody>
      </p:sp>
      <p:sp>
        <p:nvSpPr>
          <p:cNvPr id="1127" name="Google Shape;1127;p72"/>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128" name="Google Shape;1128;p72"/>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129" name="Google Shape;1129;p72"/>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r>
              <a:rPr lang="en">
                <a:solidFill>
                  <a:schemeClr val="dk1"/>
                </a:solidFill>
                <a:latin typeface="Calibri"/>
                <a:ea typeface="Calibri"/>
                <a:cs typeface="Calibri"/>
                <a:sym typeface="Calibri"/>
              </a:rPr>
              <a:t>Keep starting site, Hypothetical Protein</a:t>
            </a:r>
            <a:endParaRPr sz="1100"/>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3" name="Shape 1133"/>
        <p:cNvGrpSpPr/>
        <p:nvPr/>
      </p:nvGrpSpPr>
      <p:grpSpPr>
        <a:xfrm>
          <a:off x="0" y="0"/>
          <a:ext cx="0" cy="0"/>
          <a:chOff x="0" y="0"/>
          <a:chExt cx="0" cy="0"/>
        </a:xfrm>
      </p:grpSpPr>
      <p:sp>
        <p:nvSpPr>
          <p:cNvPr id="1134" name="Google Shape;1134;p73"/>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135" name="Google Shape;1135;p73"/>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44463 has 27 MA’s while 44451 has 1 MA</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No</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a:t>
            </a:r>
            <a:r>
              <a:rPr b="1" lang="en" sz="1200">
                <a:solidFill>
                  <a:schemeClr val="dk1"/>
                </a:solidFill>
                <a:latin typeface="Calibri"/>
                <a:ea typeface="Calibri"/>
                <a:cs typeface="Calibri"/>
                <a:sym typeface="Calibri"/>
              </a:rPr>
              <a:t>44463 sd score is 2.419 and 44451 sd score is 2.079</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of -4 and spacer of 12</a:t>
            </a:r>
            <a:endParaRPr b="1" sz="1200">
              <a:solidFill>
                <a:schemeClr val="dk1"/>
              </a:solidFill>
              <a:latin typeface="Calibri"/>
              <a:ea typeface="Calibri"/>
              <a:cs typeface="Calibri"/>
              <a:sym typeface="Calibri"/>
            </a:endParaRPr>
          </a:p>
        </p:txBody>
      </p:sp>
      <p:sp>
        <p:nvSpPr>
          <p:cNvPr id="1136" name="Google Shape;1136;p73"/>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137" name="Google Shape;1137;p73"/>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Hypothetical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138" name="Google Shape;1138;p73"/>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457200" lvl="0" marL="0" marR="0" rtl="0" algn="l">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61</a:t>
            </a:r>
            <a:r>
              <a:rPr b="1" lang="en" sz="1500">
                <a:solidFill>
                  <a:schemeClr val="dk1"/>
                </a:solidFill>
                <a:latin typeface="Calibri"/>
                <a:ea typeface="Calibri"/>
                <a:cs typeface="Calibri"/>
                <a:sym typeface="Calibri"/>
              </a:rPr>
              <a:t>	</a:t>
            </a:r>
            <a:endParaRPr b="1" sz="1100"/>
          </a:p>
        </p:txBody>
      </p:sp>
      <p:sp>
        <p:nvSpPr>
          <p:cNvPr id="1139" name="Google Shape;1139;p73"/>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44463</a:t>
            </a:r>
            <a:endParaRPr sz="1100"/>
          </a:p>
        </p:txBody>
      </p:sp>
      <p:sp>
        <p:nvSpPr>
          <p:cNvPr id="1140" name="Google Shape;1140;p73"/>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44266</a:t>
            </a:r>
            <a:endParaRPr sz="1100"/>
          </a:p>
        </p:txBody>
      </p:sp>
      <p:sp>
        <p:nvSpPr>
          <p:cNvPr id="1141" name="Google Shape;1141;p73"/>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198</a:t>
            </a:r>
            <a:endParaRPr sz="1100"/>
          </a:p>
        </p:txBody>
      </p:sp>
      <p:sp>
        <p:nvSpPr>
          <p:cNvPr id="1142" name="Google Shape;1142;p73"/>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44451 Glimmer Score: 9.78 </a:t>
            </a:r>
            <a:endParaRPr sz="1100"/>
          </a:p>
        </p:txBody>
      </p:sp>
      <p:sp>
        <p:nvSpPr>
          <p:cNvPr id="1143" name="Google Shape;1143;p73"/>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GeneMark:44451</a:t>
            </a:r>
            <a:endParaRPr sz="1100"/>
          </a:p>
        </p:txBody>
      </p:sp>
      <p:sp>
        <p:nvSpPr>
          <p:cNvPr id="1144" name="Google Shape;1144;p73"/>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 </a:t>
            </a:r>
            <a:endParaRPr sz="1500">
              <a:solidFill>
                <a:schemeClr val="dk1"/>
              </a:solidFill>
              <a:latin typeface="Calibri"/>
              <a:ea typeface="Calibri"/>
              <a:cs typeface="Calibri"/>
              <a:sym typeface="Calibri"/>
            </a:endParaRPr>
          </a:p>
        </p:txBody>
      </p:sp>
      <p:sp>
        <p:nvSpPr>
          <p:cNvPr id="1145" name="Google Shape;1145;p73"/>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Sariah </a:t>
            </a:r>
            <a:endParaRPr sz="1100"/>
          </a:p>
        </p:txBody>
      </p:sp>
      <p:sp>
        <p:nvSpPr>
          <p:cNvPr id="1146" name="Google Shape;1146;p73"/>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147" name="Google Shape;1147;p73"/>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Looking to change the start site to 44463 instead of 44451 since 44463 has</a:t>
            </a:r>
            <a:r>
              <a:rPr lang="en">
                <a:solidFill>
                  <a:schemeClr val="dk1"/>
                </a:solidFill>
                <a:latin typeface="Calibri"/>
                <a:ea typeface="Calibri"/>
                <a:cs typeface="Calibri"/>
                <a:sym typeface="Calibri"/>
              </a:rPr>
              <a:t> much more MA’s compared to 44451. 44463 also has all the coding potential still in it.</a:t>
            </a:r>
            <a:endParaRPr sz="1100"/>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1" name="Shape 1151"/>
        <p:cNvGrpSpPr/>
        <p:nvPr/>
      </p:nvGrpSpPr>
      <p:grpSpPr>
        <a:xfrm>
          <a:off x="0" y="0"/>
          <a:ext cx="0" cy="0"/>
          <a:chOff x="0" y="0"/>
          <a:chExt cx="0" cy="0"/>
        </a:xfrm>
      </p:grpSpPr>
      <p:sp>
        <p:nvSpPr>
          <p:cNvPr id="1152" name="Google Shape;1152;p74"/>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153" name="Google Shape;1153;p74"/>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154" name="Google Shape;1154;p74"/>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 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 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155" name="Google Shape;1155;p74"/>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44696 has 20 MA’s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a:t>
            </a:r>
            <a:r>
              <a:rPr b="1" lang="en" sz="1200">
                <a:solidFill>
                  <a:schemeClr val="dk1"/>
                </a:solidFill>
                <a:latin typeface="Calibri"/>
                <a:ea typeface="Calibri"/>
                <a:cs typeface="Calibri"/>
                <a:sym typeface="Calibri"/>
              </a:rPr>
              <a:t>es,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Sd score of 3.274 and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72 Gap, 10 Spacer</a:t>
            </a:r>
            <a:endParaRPr b="1" sz="1200">
              <a:solidFill>
                <a:schemeClr val="dk1"/>
              </a:solidFill>
              <a:latin typeface="Calibri"/>
              <a:ea typeface="Calibri"/>
              <a:cs typeface="Calibri"/>
              <a:sym typeface="Calibri"/>
            </a:endParaRPr>
          </a:p>
        </p:txBody>
      </p:sp>
      <p:sp>
        <p:nvSpPr>
          <p:cNvPr id="1156" name="Google Shape;1156;p74"/>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45720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62</a:t>
            </a:r>
            <a:r>
              <a:rPr b="1" lang="en" sz="1500">
                <a:solidFill>
                  <a:schemeClr val="dk1"/>
                </a:solidFill>
                <a:latin typeface="Calibri"/>
                <a:ea typeface="Calibri"/>
                <a:cs typeface="Calibri"/>
                <a:sym typeface="Calibri"/>
              </a:rPr>
              <a:t>	</a:t>
            </a:r>
            <a:endParaRPr b="1" sz="1100"/>
          </a:p>
        </p:txBody>
      </p:sp>
      <p:sp>
        <p:nvSpPr>
          <p:cNvPr id="1157" name="Google Shape;1157;p74"/>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44696</a:t>
            </a:r>
            <a:endParaRPr sz="1100"/>
          </a:p>
        </p:txBody>
      </p:sp>
      <p:sp>
        <p:nvSpPr>
          <p:cNvPr id="1158" name="Google Shape;1158;p74"/>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44460</a:t>
            </a:r>
            <a:endParaRPr sz="1100"/>
          </a:p>
        </p:txBody>
      </p:sp>
      <p:sp>
        <p:nvSpPr>
          <p:cNvPr id="1159" name="Google Shape;1159;p74"/>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237</a:t>
            </a:r>
            <a:endParaRPr sz="1100"/>
          </a:p>
        </p:txBody>
      </p:sp>
      <p:sp>
        <p:nvSpPr>
          <p:cNvPr id="1160" name="Google Shape;1160;p74"/>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lang="en" sz="1500">
                <a:solidFill>
                  <a:schemeClr val="dk1"/>
                </a:solidFill>
                <a:latin typeface="Calibri"/>
                <a:ea typeface="Calibri"/>
                <a:cs typeface="Calibri"/>
                <a:sym typeface="Calibri"/>
              </a:rPr>
              <a:t>44696</a:t>
            </a:r>
            <a:r>
              <a:rPr b="0" i="0" lang="en" sz="1500" u="none" cap="none" strike="noStrike">
                <a:solidFill>
                  <a:schemeClr val="dk1"/>
                </a:solidFill>
                <a:latin typeface="Calibri"/>
                <a:ea typeface="Calibri"/>
                <a:cs typeface="Calibri"/>
                <a:sym typeface="Calibri"/>
              </a:rPr>
              <a:t>  Glimmer Score: 14.05</a:t>
            </a:r>
            <a:endParaRPr sz="1100"/>
          </a:p>
        </p:txBody>
      </p:sp>
      <p:sp>
        <p:nvSpPr>
          <p:cNvPr id="1161" name="Google Shape;1161;p74"/>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44696</a:t>
            </a:r>
            <a:endParaRPr sz="1100"/>
          </a:p>
        </p:txBody>
      </p:sp>
      <p:sp>
        <p:nvSpPr>
          <p:cNvPr id="1162" name="Google Shape;1162;p74"/>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endParaRPr sz="1500">
              <a:solidFill>
                <a:schemeClr val="dk1"/>
              </a:solidFill>
              <a:latin typeface="Calibri"/>
              <a:ea typeface="Calibri"/>
              <a:cs typeface="Calibri"/>
              <a:sym typeface="Calibri"/>
            </a:endParaRPr>
          </a:p>
        </p:txBody>
      </p:sp>
      <p:sp>
        <p:nvSpPr>
          <p:cNvPr id="1163" name="Google Shape;1163;p74"/>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164" name="Google Shape;1164;p74"/>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Keeping it as is</a:t>
            </a:r>
            <a:endParaRPr sz="1100"/>
          </a:p>
        </p:txBody>
      </p:sp>
      <p:sp>
        <p:nvSpPr>
          <p:cNvPr id="1165" name="Google Shape;1165;p74"/>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9" name="Shape 1169"/>
        <p:cNvGrpSpPr/>
        <p:nvPr/>
      </p:nvGrpSpPr>
      <p:grpSpPr>
        <a:xfrm>
          <a:off x="0" y="0"/>
          <a:ext cx="0" cy="0"/>
          <a:chOff x="0" y="0"/>
          <a:chExt cx="0" cy="0"/>
        </a:xfrm>
      </p:grpSpPr>
      <p:sp>
        <p:nvSpPr>
          <p:cNvPr id="1170" name="Google Shape;1170;p75"/>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171" name="Google Shape;1171;p75"/>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a:t>
            </a:r>
            <a:r>
              <a:rPr b="1" lang="en" sz="1200">
                <a:solidFill>
                  <a:schemeClr val="dk1"/>
                </a:solidFill>
                <a:latin typeface="Calibri"/>
                <a:ea typeface="Calibri"/>
                <a:cs typeface="Calibri"/>
                <a:sym typeface="Calibri"/>
              </a:rPr>
              <a:t>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Hypothetical function</a:t>
            </a:r>
            <a:r>
              <a:rPr b="1" lang="en" sz="1200">
                <a:solidFill>
                  <a:schemeClr val="dk1"/>
                </a:solidFill>
                <a:latin typeface="Calibri"/>
                <a:ea typeface="Calibri"/>
                <a:cs typeface="Calibri"/>
                <a:sym typeface="Calibri"/>
              </a:rPr>
              <a: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172" name="Google Shape;1172;p75"/>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a:t>
            </a:r>
            <a:r>
              <a:rPr lang="en" sz="1200"/>
              <a:t> there homologues based on a Blast search? </a:t>
            </a:r>
            <a:r>
              <a:rPr b="1" lang="en" sz="1200"/>
              <a:t>(Answer) 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N</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 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173" name="Google Shape;1173;p75"/>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 44885 has 20 MA’s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1.163. Is however lower than some others.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4 overlap and 8 spacers.</a:t>
            </a:r>
            <a:endParaRPr b="1" sz="1200">
              <a:solidFill>
                <a:schemeClr val="dk1"/>
              </a:solidFill>
              <a:latin typeface="Calibri"/>
              <a:ea typeface="Calibri"/>
              <a:cs typeface="Calibri"/>
              <a:sym typeface="Calibri"/>
            </a:endParaRPr>
          </a:p>
        </p:txBody>
      </p:sp>
      <p:sp>
        <p:nvSpPr>
          <p:cNvPr id="1174" name="Google Shape;1174;p75"/>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45720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63</a:t>
            </a:r>
            <a:r>
              <a:rPr b="1" lang="en" sz="1500">
                <a:solidFill>
                  <a:schemeClr val="dk1"/>
                </a:solidFill>
                <a:latin typeface="Calibri"/>
                <a:ea typeface="Calibri"/>
                <a:cs typeface="Calibri"/>
                <a:sym typeface="Calibri"/>
              </a:rPr>
              <a:t>	</a:t>
            </a:r>
            <a:endParaRPr b="1" sz="1100"/>
          </a:p>
        </p:txBody>
      </p:sp>
      <p:sp>
        <p:nvSpPr>
          <p:cNvPr id="1175" name="Google Shape;1175;p75"/>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44885</a:t>
            </a:r>
            <a:endParaRPr sz="1100"/>
          </a:p>
        </p:txBody>
      </p:sp>
      <p:sp>
        <p:nvSpPr>
          <p:cNvPr id="1176" name="Google Shape;1176;p75"/>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44769</a:t>
            </a:r>
            <a:endParaRPr sz="1100"/>
          </a:p>
        </p:txBody>
      </p:sp>
      <p:sp>
        <p:nvSpPr>
          <p:cNvPr id="1177" name="Google Shape;1177;p75"/>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117</a:t>
            </a:r>
            <a:endParaRPr sz="1100"/>
          </a:p>
        </p:txBody>
      </p:sp>
      <p:sp>
        <p:nvSpPr>
          <p:cNvPr id="1178" name="Google Shape;1178;p75"/>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44885 Glimmer Score: 6.09</a:t>
            </a:r>
            <a:endParaRPr sz="1100"/>
          </a:p>
        </p:txBody>
      </p:sp>
      <p:sp>
        <p:nvSpPr>
          <p:cNvPr id="1179" name="Google Shape;1179;p75"/>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44885</a:t>
            </a:r>
            <a:endParaRPr sz="1100"/>
          </a:p>
        </p:txBody>
      </p:sp>
      <p:sp>
        <p:nvSpPr>
          <p:cNvPr id="1180" name="Google Shape;1180;p75"/>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r>
              <a:rPr b="0" i="0" lang="en" sz="1500" u="none" cap="none" strike="noStrike">
                <a:solidFill>
                  <a:schemeClr val="dk1"/>
                </a:solidFill>
                <a:latin typeface="Calibri"/>
                <a:ea typeface="Calibri"/>
                <a:cs typeface="Calibri"/>
                <a:sym typeface="Calibri"/>
              </a:rPr>
              <a:t> </a:t>
            </a:r>
            <a:endParaRPr sz="1100"/>
          </a:p>
        </p:txBody>
      </p:sp>
      <p:sp>
        <p:nvSpPr>
          <p:cNvPr id="1181" name="Google Shape;1181;p75"/>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a:t>
            </a:r>
            <a:endParaRPr sz="1500">
              <a:solidFill>
                <a:schemeClr val="dk1"/>
              </a:solidFill>
              <a:latin typeface="Calibri"/>
              <a:ea typeface="Calibri"/>
              <a:cs typeface="Calibri"/>
              <a:sym typeface="Calibri"/>
            </a:endParaRPr>
          </a:p>
        </p:txBody>
      </p:sp>
      <p:sp>
        <p:nvSpPr>
          <p:cNvPr id="1182" name="Google Shape;1182;p75"/>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183" name="Google Shape;1183;p75"/>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It do be doin</a:t>
            </a:r>
            <a:endParaRPr b="0" i="0" sz="14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400"/>
              <a:buFont typeface="Arial"/>
              <a:buNone/>
            </a:pPr>
            <a:r>
              <a:rPr lang="en">
                <a:solidFill>
                  <a:schemeClr val="dk1"/>
                </a:solidFill>
                <a:latin typeface="Calibri"/>
                <a:ea typeface="Calibri"/>
                <a:cs typeface="Calibri"/>
                <a:sym typeface="Calibri"/>
              </a:rPr>
              <a:t>Notes from Paige: All GM coding capacity? It’s questionable. Less than 120 bp</a:t>
            </a:r>
            <a:endParaRPr>
              <a:solidFill>
                <a:schemeClr val="dk1"/>
              </a:solidFill>
              <a:latin typeface="Calibri"/>
              <a:ea typeface="Calibri"/>
              <a:cs typeface="Calibri"/>
              <a:sym typeface="Calibri"/>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7" name="Shape 1187"/>
        <p:cNvGrpSpPr/>
        <p:nvPr/>
      </p:nvGrpSpPr>
      <p:grpSpPr>
        <a:xfrm>
          <a:off x="0" y="0"/>
          <a:ext cx="0" cy="0"/>
          <a:chOff x="0" y="0"/>
          <a:chExt cx="0" cy="0"/>
        </a:xfrm>
      </p:grpSpPr>
      <p:sp>
        <p:nvSpPr>
          <p:cNvPr id="1188" name="Google Shape;1188;p76"/>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189" name="Google Shape;1189;p76"/>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a:t>
            </a: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190" name="Google Shape;1190;p76"/>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191" name="Google Shape;1191;p76"/>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9 MA’s for 45160</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a:t>
            </a:r>
            <a:r>
              <a:rPr lang="en" sz="1200">
                <a:solidFill>
                  <a:schemeClr val="dk1"/>
                </a:solidFill>
                <a:latin typeface="Calibri"/>
                <a:ea typeface="Calibri"/>
                <a:cs typeface="Calibri"/>
                <a:sym typeface="Calibri"/>
              </a:rPr>
              <a:t>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2.533 and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215 gap and 8 spacer</a:t>
            </a:r>
            <a:endParaRPr b="1" sz="1200">
              <a:solidFill>
                <a:schemeClr val="dk1"/>
              </a:solidFill>
              <a:latin typeface="Calibri"/>
              <a:ea typeface="Calibri"/>
              <a:cs typeface="Calibri"/>
              <a:sym typeface="Calibri"/>
            </a:endParaRPr>
          </a:p>
        </p:txBody>
      </p:sp>
      <p:sp>
        <p:nvSpPr>
          <p:cNvPr id="1192" name="Google Shape;1192;p76"/>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100"/>
              <a:t>64</a:t>
            </a:r>
            <a:endParaRPr b="1" sz="1100"/>
          </a:p>
        </p:txBody>
      </p:sp>
      <p:sp>
        <p:nvSpPr>
          <p:cNvPr id="1193" name="Google Shape;1193;p76"/>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45160</a:t>
            </a:r>
            <a:endParaRPr sz="1100"/>
          </a:p>
        </p:txBody>
      </p:sp>
      <p:sp>
        <p:nvSpPr>
          <p:cNvPr id="1194" name="Google Shape;1194;p76"/>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44882</a:t>
            </a:r>
            <a:endParaRPr sz="1100"/>
          </a:p>
        </p:txBody>
      </p:sp>
      <p:sp>
        <p:nvSpPr>
          <p:cNvPr id="1195" name="Google Shape;1195;p76"/>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279</a:t>
            </a:r>
            <a:endParaRPr sz="1100"/>
          </a:p>
        </p:txBody>
      </p:sp>
      <p:sp>
        <p:nvSpPr>
          <p:cNvPr id="1196" name="Google Shape;1196;p76"/>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a:t>
            </a:r>
            <a:r>
              <a:rPr lang="en" sz="1500">
                <a:solidFill>
                  <a:schemeClr val="dk1"/>
                </a:solidFill>
                <a:latin typeface="Calibri"/>
                <a:ea typeface="Calibri"/>
                <a:cs typeface="Calibri"/>
                <a:sym typeface="Calibri"/>
              </a:rPr>
              <a:t>5160</a:t>
            </a:r>
            <a:r>
              <a:rPr b="0" i="0" lang="en" sz="1500" u="none" cap="none" strike="noStrike">
                <a:solidFill>
                  <a:schemeClr val="dk1"/>
                </a:solidFill>
                <a:latin typeface="Calibri"/>
                <a:ea typeface="Calibri"/>
                <a:cs typeface="Calibri"/>
                <a:sym typeface="Calibri"/>
              </a:rPr>
              <a:t>  Glimmer Score: 6.59</a:t>
            </a:r>
            <a:endParaRPr sz="1100"/>
          </a:p>
        </p:txBody>
      </p:sp>
      <p:sp>
        <p:nvSpPr>
          <p:cNvPr id="1197" name="Google Shape;1197;p76"/>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45160</a:t>
            </a:r>
            <a:endParaRPr sz="1100"/>
          </a:p>
        </p:txBody>
      </p:sp>
      <p:sp>
        <p:nvSpPr>
          <p:cNvPr id="1198" name="Google Shape;1198;p76"/>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endParaRPr sz="1500">
              <a:solidFill>
                <a:schemeClr val="dk1"/>
              </a:solidFill>
              <a:latin typeface="Calibri"/>
              <a:ea typeface="Calibri"/>
              <a:cs typeface="Calibri"/>
              <a:sym typeface="Calibri"/>
            </a:endParaRPr>
          </a:p>
        </p:txBody>
      </p:sp>
      <p:sp>
        <p:nvSpPr>
          <p:cNvPr id="1199" name="Google Shape;1199;p76"/>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200" name="Google Shape;1200;p76"/>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201" name="Google Shape;1201;p76"/>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endParaRPr sz="1100"/>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5" name="Shape 1205"/>
        <p:cNvGrpSpPr/>
        <p:nvPr/>
      </p:nvGrpSpPr>
      <p:grpSpPr>
        <a:xfrm>
          <a:off x="0" y="0"/>
          <a:ext cx="0" cy="0"/>
          <a:chOff x="0" y="0"/>
          <a:chExt cx="0" cy="0"/>
        </a:xfrm>
      </p:grpSpPr>
      <p:sp>
        <p:nvSpPr>
          <p:cNvPr id="1206" name="Google Shape;1206;p77"/>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207" name="Google Shape;1207;p77"/>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data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NCBI blast: no data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29870" lvl="0" marL="34290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Data but very low coverage and probability.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ct val="100000"/>
              <a:buFont typeface="Arial"/>
              <a:buNone/>
            </a:pPr>
            <a:r>
              <a:t/>
            </a:r>
            <a:endParaRPr b="0" i="0" sz="1200" u="none" cap="none" strike="noStrike">
              <a:solidFill>
                <a:schemeClr val="dk1"/>
              </a:solidFill>
              <a:latin typeface="Calibri"/>
              <a:ea typeface="Calibri"/>
              <a:cs typeface="Calibri"/>
              <a:sym typeface="Calibri"/>
            </a:endParaRPr>
          </a:p>
        </p:txBody>
      </p:sp>
      <p:sp>
        <p:nvSpPr>
          <p:cNvPr id="1208" name="Google Shape;1208;p77"/>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rtl="0" algn="ctr">
              <a:lnSpc>
                <a:spcPct val="90000"/>
              </a:lnSpc>
              <a:spcBef>
                <a:spcPts val="0"/>
              </a:spcBef>
              <a:spcAft>
                <a:spcPts val="0"/>
              </a:spcAft>
              <a:buClr>
                <a:schemeClr val="dk1"/>
              </a:buClr>
              <a:buSzPct val="64285"/>
              <a:buNone/>
            </a:pPr>
            <a:r>
              <a:rPr lang="en"/>
              <a:t>Is it a gene? Yes</a:t>
            </a:r>
            <a:endParaRPr b="1"/>
          </a:p>
          <a:p>
            <a:pPr indent="-248284"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r>
              <a:rPr b="1" lang="en" sz="1200"/>
              <a:t>(Y/N and description)..</a:t>
            </a:r>
            <a:endParaRPr b="1" sz="1200"/>
          </a:p>
          <a:p>
            <a:pPr indent="-235584" lvl="0" marL="685800" rtl="0" algn="l">
              <a:lnSpc>
                <a:spcPct val="90000"/>
              </a:lnSpc>
              <a:spcBef>
                <a:spcPts val="0"/>
              </a:spcBef>
              <a:spcAft>
                <a:spcPts val="0"/>
              </a:spcAft>
              <a:buSzPct val="100000"/>
              <a:buChar char="-"/>
            </a:pPr>
            <a:r>
              <a:rPr b="1" lang="en" sz="1200"/>
              <a:t>Some but not very strong throughout the gene start and end. </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Are there homologues based on a Blast search? </a:t>
            </a:r>
            <a:r>
              <a:rPr b="1" lang="en" sz="1200"/>
              <a:t>(Answer)</a:t>
            </a:r>
            <a:endParaRPr b="1" sz="1200"/>
          </a:p>
          <a:p>
            <a:pPr indent="-235584" lvl="0" marL="685800" rtl="0" algn="l">
              <a:lnSpc>
                <a:spcPct val="90000"/>
              </a:lnSpc>
              <a:spcBef>
                <a:spcPts val="0"/>
              </a:spcBef>
              <a:spcAft>
                <a:spcPts val="0"/>
              </a:spcAft>
              <a:buSzPct val="100000"/>
              <a:buChar char="-"/>
            </a:pPr>
            <a:r>
              <a:rPr b="1" lang="en" sz="1200"/>
              <a:t>There re no homologs</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a:t>
            </a:r>
            <a:endParaRPr b="1" sz="1200"/>
          </a:p>
          <a:p>
            <a:pPr indent="-235584" lvl="0" marL="685800" rtl="0" algn="l">
              <a:lnSpc>
                <a:spcPct val="90000"/>
              </a:lnSpc>
              <a:spcBef>
                <a:spcPts val="0"/>
              </a:spcBef>
              <a:spcAft>
                <a:spcPts val="0"/>
              </a:spcAft>
              <a:buSzPct val="100000"/>
              <a:buChar char="-"/>
            </a:pPr>
            <a:r>
              <a:rPr b="1" lang="en" sz="1200"/>
              <a:t>Yes</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a:t>
            </a:r>
            <a:endParaRPr b="1" sz="1200"/>
          </a:p>
          <a:p>
            <a:pPr indent="-235584" lvl="0" marL="685800" rtl="0" algn="l">
              <a:lnSpc>
                <a:spcPct val="90000"/>
              </a:lnSpc>
              <a:spcBef>
                <a:spcPts val="0"/>
              </a:spcBef>
              <a:spcAft>
                <a:spcPts val="0"/>
              </a:spcAft>
              <a:buSzPct val="100000"/>
              <a:buChar char="-"/>
            </a:pPr>
            <a:r>
              <a:rPr b="1" lang="en" sz="1200"/>
              <a:t>There are no other phages to compare it to shown</a:t>
            </a:r>
            <a:endParaRPr b="1" sz="1200"/>
          </a:p>
          <a:p>
            <a:pPr indent="-248284" lvl="0" marL="254000" rtl="0" algn="l">
              <a:lnSpc>
                <a:spcPct val="90000"/>
              </a:lnSpc>
              <a:spcBef>
                <a:spcPts val="800"/>
              </a:spcBef>
              <a:spcAft>
                <a:spcPts val="0"/>
              </a:spcAft>
              <a:buSzPct val="100000"/>
              <a:buChar char="•"/>
            </a:pPr>
            <a:r>
              <a:rPr lang="en" sz="1200"/>
              <a:t>Direction: (</a:t>
            </a:r>
            <a:r>
              <a:rPr b="1" lang="en" sz="1200"/>
              <a:t>Fwd/Rev)</a:t>
            </a:r>
            <a:endParaRPr b="1" sz="1200"/>
          </a:p>
          <a:p>
            <a:pPr indent="-248284" lvl="0" marL="254000" rtl="0" algn="l">
              <a:lnSpc>
                <a:spcPct val="90000"/>
              </a:lnSpc>
              <a:spcBef>
                <a:spcPts val="800"/>
              </a:spcBef>
              <a:spcAft>
                <a:spcPts val="0"/>
              </a:spcAft>
              <a:buSzPct val="100000"/>
              <a:buChar char="•"/>
            </a:pPr>
            <a:r>
              <a:rPr b="1" lang="en" sz="1200"/>
              <a:t>Forward</a:t>
            </a:r>
            <a:endParaRPr b="1" sz="1200"/>
          </a:p>
        </p:txBody>
      </p:sp>
      <p:sp>
        <p:nvSpPr>
          <p:cNvPr id="1209" name="Google Shape;1209;p77"/>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MA’s wont show up no phamerator report</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there is no genemark start</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it is not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there is not information from blast</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No</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1.3347. There are a couple higher.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215 space: 7 BIG GAP</a:t>
            </a:r>
            <a:endParaRPr b="1" sz="1200">
              <a:solidFill>
                <a:schemeClr val="dk1"/>
              </a:solidFill>
              <a:latin typeface="Calibri"/>
              <a:ea typeface="Calibri"/>
              <a:cs typeface="Calibri"/>
              <a:sym typeface="Calibri"/>
            </a:endParaRPr>
          </a:p>
        </p:txBody>
      </p:sp>
      <p:sp>
        <p:nvSpPr>
          <p:cNvPr id="1210" name="Google Shape;1210;p77"/>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X</a:t>
            </a:r>
            <a:endParaRPr b="1" sz="1100"/>
          </a:p>
        </p:txBody>
      </p:sp>
      <p:sp>
        <p:nvSpPr>
          <p:cNvPr id="1211" name="Google Shape;1211;p77"/>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45376</a:t>
            </a:r>
            <a:endParaRPr sz="1100"/>
          </a:p>
        </p:txBody>
      </p:sp>
      <p:sp>
        <p:nvSpPr>
          <p:cNvPr id="1212" name="Google Shape;1212;p77"/>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45522</a:t>
            </a:r>
            <a:endParaRPr sz="1100"/>
          </a:p>
        </p:txBody>
      </p:sp>
      <p:sp>
        <p:nvSpPr>
          <p:cNvPr id="1213" name="Google Shape;1213;p77"/>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45522</a:t>
            </a:r>
            <a:endParaRPr sz="1100"/>
          </a:p>
        </p:txBody>
      </p:sp>
      <p:sp>
        <p:nvSpPr>
          <p:cNvPr id="1214" name="Google Shape;1214;p77"/>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Glimmer Score: </a:t>
            </a:r>
            <a:endParaRPr sz="1100"/>
          </a:p>
        </p:txBody>
      </p:sp>
      <p:sp>
        <p:nvSpPr>
          <p:cNvPr id="1215" name="Google Shape;1215;p77"/>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a:t>
            </a:r>
            <a:endParaRPr sz="1100"/>
          </a:p>
        </p:txBody>
      </p:sp>
      <p:sp>
        <p:nvSpPr>
          <p:cNvPr id="1216" name="Google Shape;1216;p77"/>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Brea</a:t>
            </a:r>
            <a:endParaRPr sz="1100"/>
          </a:p>
        </p:txBody>
      </p:sp>
      <p:sp>
        <p:nvSpPr>
          <p:cNvPr id="1217" name="Google Shape;1217;p77"/>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Omer </a:t>
            </a:r>
            <a:endParaRPr sz="1100"/>
          </a:p>
        </p:txBody>
      </p:sp>
      <p:sp>
        <p:nvSpPr>
          <p:cNvPr id="1218" name="Google Shape;1218;p77"/>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219" name="Google Shape;1219;p77"/>
          <p:cNvSpPr txBox="1"/>
          <p:nvPr/>
        </p:nvSpPr>
        <p:spPr>
          <a:xfrm>
            <a:off x="126445" y="4499833"/>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NO PHAMERATOR REPORT FOR START SITES??? </a:t>
            </a:r>
            <a:r>
              <a:rPr lang="en">
                <a:solidFill>
                  <a:schemeClr val="dk1"/>
                </a:solidFill>
                <a:latin typeface="Calibri"/>
                <a:ea typeface="Calibri"/>
                <a:cs typeface="Calibri"/>
                <a:sym typeface="Calibri"/>
              </a:rPr>
              <a:t>SAYS THERE IS AN ERROR IN PAGE OR PHAGE IS AN ORPHAN?? Possibly delete. </a:t>
            </a:r>
            <a:endParaRPr sz="1100"/>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3" name="Shape 1223"/>
        <p:cNvGrpSpPr/>
        <p:nvPr/>
      </p:nvGrpSpPr>
      <p:grpSpPr>
        <a:xfrm>
          <a:off x="0" y="0"/>
          <a:ext cx="0" cy="0"/>
          <a:chOff x="0" y="0"/>
          <a:chExt cx="0" cy="0"/>
        </a:xfrm>
      </p:grpSpPr>
      <p:sp>
        <p:nvSpPr>
          <p:cNvPr id="1224" name="Google Shape;1224;p78"/>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225" name="Google Shape;1225;p78"/>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Unknown function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Ncbi blast hypothetical protein </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14285"/>
              <a:buFont typeface="Calibri"/>
              <a:buChar char="•"/>
            </a:pPr>
            <a:r>
              <a:rPr lang="en" sz="1050">
                <a:solidFill>
                  <a:srgbClr val="222222"/>
                </a:solidFill>
                <a:highlight>
                  <a:srgbClr val="FFFFFF"/>
                </a:highlight>
                <a:latin typeface="Roboto"/>
                <a:ea typeface="Roboto"/>
                <a:cs typeface="Roboto"/>
                <a:sym typeface="Roboto"/>
              </a:rPr>
              <a:t>DNA/RNA-binding 3-helical bundle but not very large coverage 54.21</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Membrane binding domain? no </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ct val="100000"/>
              <a:buFont typeface="Arial"/>
              <a:buNone/>
            </a:pPr>
            <a:r>
              <a:rPr lang="en" sz="1200">
                <a:solidFill>
                  <a:schemeClr val="dk1"/>
                </a:solidFill>
                <a:latin typeface="Calibri"/>
                <a:ea typeface="Calibri"/>
                <a:cs typeface="Calibri"/>
                <a:sym typeface="Calibri"/>
              </a:rPr>
              <a:t>no</a:t>
            </a:r>
            <a:endParaRPr b="0" i="0" sz="1200" u="none" cap="none" strike="noStrike">
              <a:solidFill>
                <a:schemeClr val="dk1"/>
              </a:solidFill>
              <a:latin typeface="Calibri"/>
              <a:ea typeface="Calibri"/>
              <a:cs typeface="Calibri"/>
              <a:sym typeface="Calibri"/>
            </a:endParaRPr>
          </a:p>
        </p:txBody>
      </p:sp>
      <p:sp>
        <p:nvSpPr>
          <p:cNvPr id="1226" name="Google Shape;1226;p78"/>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54000" lvl="0" marL="254000" rtl="0" algn="l">
              <a:lnSpc>
                <a:spcPct val="90000"/>
              </a:lnSpc>
              <a:spcBef>
                <a:spcPts val="800"/>
              </a:spcBef>
              <a:spcAft>
                <a:spcPts val="0"/>
              </a:spcAft>
              <a:buSzPts val="1200"/>
              <a:buChar char="•"/>
            </a:pPr>
            <a:r>
              <a:rPr b="1" lang="en" sz="1200"/>
              <a:t>reverse</a:t>
            </a:r>
            <a:endParaRPr b="1" sz="1200"/>
          </a:p>
        </p:txBody>
      </p:sp>
      <p:sp>
        <p:nvSpPr>
          <p:cNvPr id="1227" name="Google Shape;1227;p78"/>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(Start: 5 @45408 has 19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they do agree </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Y/N)yes but has a low SD score </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-4 </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Space: 9</a:t>
            </a:r>
            <a:endParaRPr b="1" sz="1200">
              <a:solidFill>
                <a:schemeClr val="dk1"/>
              </a:solidFill>
              <a:latin typeface="Calibri"/>
              <a:ea typeface="Calibri"/>
              <a:cs typeface="Calibri"/>
              <a:sym typeface="Calibri"/>
            </a:endParaRPr>
          </a:p>
        </p:txBody>
      </p:sp>
      <p:sp>
        <p:nvSpPr>
          <p:cNvPr id="1228" name="Google Shape;1228;p78"/>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65</a:t>
            </a:r>
            <a:endParaRPr b="1" sz="1100"/>
          </a:p>
        </p:txBody>
      </p:sp>
      <p:sp>
        <p:nvSpPr>
          <p:cNvPr id="1229" name="Google Shape;1229;p78"/>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45408</a:t>
            </a:r>
            <a:endParaRPr sz="1100"/>
          </a:p>
        </p:txBody>
      </p:sp>
      <p:sp>
        <p:nvSpPr>
          <p:cNvPr id="1230" name="Google Shape;1230;p78"/>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45517</a:t>
            </a:r>
            <a:endParaRPr sz="1100"/>
          </a:p>
        </p:txBody>
      </p:sp>
      <p:sp>
        <p:nvSpPr>
          <p:cNvPr id="1231" name="Google Shape;1231;p78"/>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252</a:t>
            </a:r>
            <a:endParaRPr sz="1100"/>
          </a:p>
        </p:txBody>
      </p:sp>
      <p:sp>
        <p:nvSpPr>
          <p:cNvPr id="1232" name="Google Shape;1232;p78"/>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45408  Glimmer Score: 45408 </a:t>
            </a:r>
            <a:endParaRPr sz="1100"/>
          </a:p>
        </p:txBody>
      </p:sp>
      <p:sp>
        <p:nvSpPr>
          <p:cNvPr id="1233" name="Google Shape;1233;p78"/>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6.78</a:t>
            </a:r>
            <a:endParaRPr sz="1100"/>
          </a:p>
        </p:txBody>
      </p:sp>
      <p:sp>
        <p:nvSpPr>
          <p:cNvPr id="1234" name="Google Shape;1234;p78"/>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Brea </a:t>
            </a:r>
            <a:endParaRPr sz="1100"/>
          </a:p>
        </p:txBody>
      </p:sp>
      <p:sp>
        <p:nvSpPr>
          <p:cNvPr id="1235" name="Google Shape;1235;p78"/>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S</a:t>
            </a:r>
            <a:r>
              <a:rPr lang="en" sz="1500">
                <a:solidFill>
                  <a:schemeClr val="dk1"/>
                </a:solidFill>
                <a:latin typeface="Calibri"/>
                <a:ea typeface="Calibri"/>
                <a:cs typeface="Calibri"/>
                <a:sym typeface="Calibri"/>
              </a:rPr>
              <a:t>ariah</a:t>
            </a:r>
            <a:r>
              <a:rPr b="0" i="0" lang="en" sz="1500" u="none" cap="none" strike="noStrike">
                <a:solidFill>
                  <a:schemeClr val="dk1"/>
                </a:solidFill>
                <a:latin typeface="Calibri"/>
                <a:ea typeface="Calibri"/>
                <a:cs typeface="Calibri"/>
                <a:sym typeface="Calibri"/>
              </a:rPr>
              <a:t> </a:t>
            </a:r>
            <a:endParaRPr sz="1100"/>
          </a:p>
        </p:txBody>
      </p:sp>
      <p:sp>
        <p:nvSpPr>
          <p:cNvPr id="1236" name="Google Shape;1236;p78"/>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237" name="Google Shape;1237;p78"/>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1" name="Shape 1241"/>
        <p:cNvGrpSpPr/>
        <p:nvPr/>
      </p:nvGrpSpPr>
      <p:grpSpPr>
        <a:xfrm>
          <a:off x="0" y="0"/>
          <a:ext cx="0" cy="0"/>
          <a:chOff x="0" y="0"/>
          <a:chExt cx="0" cy="0"/>
        </a:xfrm>
      </p:grpSpPr>
      <p:sp>
        <p:nvSpPr>
          <p:cNvPr id="1242" name="Google Shape;1242;p79"/>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243" name="Google Shape;1243;p79"/>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NCBI blast: hypothetical protein with 100% coverage. </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Hydrophobic protein (but it has low coverage)</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ct val="100000"/>
              <a:buFont typeface="Arial"/>
              <a:buNone/>
            </a:pPr>
            <a:r>
              <a:rPr lang="en" sz="1200">
                <a:solidFill>
                  <a:schemeClr val="dk1"/>
                </a:solidFill>
                <a:latin typeface="Calibri"/>
                <a:ea typeface="Calibri"/>
                <a:cs typeface="Calibri"/>
                <a:sym typeface="Calibri"/>
              </a:rPr>
              <a:t>no</a:t>
            </a:r>
            <a:endParaRPr b="0" i="0" sz="1200" u="none" cap="none" strike="noStrike">
              <a:solidFill>
                <a:schemeClr val="dk1"/>
              </a:solidFill>
              <a:latin typeface="Calibri"/>
              <a:ea typeface="Calibri"/>
              <a:cs typeface="Calibri"/>
              <a:sym typeface="Calibri"/>
            </a:endParaRPr>
          </a:p>
        </p:txBody>
      </p:sp>
      <p:sp>
        <p:nvSpPr>
          <p:cNvPr id="1244" name="Google Shape;1244;p79"/>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There is coding potential and it is good.</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no</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54000" lvl="0" marL="254000" rtl="0" algn="l">
              <a:lnSpc>
                <a:spcPct val="90000"/>
              </a:lnSpc>
              <a:spcBef>
                <a:spcPts val="800"/>
              </a:spcBef>
              <a:spcAft>
                <a:spcPts val="0"/>
              </a:spcAft>
              <a:buSzPts val="1200"/>
              <a:buChar char="•"/>
            </a:pPr>
            <a:r>
              <a:rPr b="1" lang="en" sz="1200"/>
              <a:t>Reverse</a:t>
            </a:r>
            <a:endParaRPr b="1" sz="1200"/>
          </a:p>
        </p:txBody>
      </p:sp>
      <p:sp>
        <p:nvSpPr>
          <p:cNvPr id="1245" name="Google Shape;1245;p79"/>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1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(Start: 3 @45503 has 11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there is no glimmer, genemark recommends 4500 </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this one is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8440" lvl="0" marL="34290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1.758, yes however they have bigger gaps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-4 gap, spacing 10</a:t>
            </a:r>
            <a:endParaRPr b="1" sz="1200">
              <a:solidFill>
                <a:schemeClr val="dk1"/>
              </a:solidFill>
              <a:latin typeface="Calibri"/>
              <a:ea typeface="Calibri"/>
              <a:cs typeface="Calibri"/>
              <a:sym typeface="Calibri"/>
            </a:endParaRPr>
          </a:p>
        </p:txBody>
      </p:sp>
      <p:sp>
        <p:nvSpPr>
          <p:cNvPr id="1246" name="Google Shape;1246;p79"/>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66</a:t>
            </a:r>
            <a:endParaRPr b="1" sz="1100"/>
          </a:p>
        </p:txBody>
      </p:sp>
      <p:sp>
        <p:nvSpPr>
          <p:cNvPr id="1247" name="Google Shape;1247;p79"/>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45503</a:t>
            </a:r>
            <a:endParaRPr sz="1100"/>
          </a:p>
        </p:txBody>
      </p:sp>
      <p:sp>
        <p:nvSpPr>
          <p:cNvPr id="1248" name="Google Shape;1248;p79"/>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45405</a:t>
            </a:r>
            <a:endParaRPr sz="1100"/>
          </a:p>
        </p:txBody>
      </p:sp>
      <p:sp>
        <p:nvSpPr>
          <p:cNvPr id="1249" name="Google Shape;1249;p79"/>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99</a:t>
            </a:r>
            <a:endParaRPr sz="1100"/>
          </a:p>
        </p:txBody>
      </p:sp>
      <p:sp>
        <p:nvSpPr>
          <p:cNvPr id="1250" name="Google Shape;1250;p79"/>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a:bodyPr>
          <a:lstStyle/>
          <a:p>
            <a:pPr indent="0" lvl="0" marL="0" marR="0" rtl="0" algn="ctr">
              <a:lnSpc>
                <a:spcPct val="90000"/>
              </a:lnSpc>
              <a:spcBef>
                <a:spcPts val="0"/>
              </a:spcBef>
              <a:spcAft>
                <a:spcPts val="0"/>
              </a:spcAft>
              <a:buClr>
                <a:schemeClr val="dk1"/>
              </a:buClr>
              <a:buSzPct val="100000"/>
              <a:buFont typeface="Arial"/>
              <a:buNone/>
            </a:pPr>
            <a:r>
              <a:rPr b="0" i="0" lang="en" sz="1500" u="none" cap="none" strike="noStrike">
                <a:solidFill>
                  <a:schemeClr val="dk1"/>
                </a:solidFill>
                <a:latin typeface="Calibri"/>
                <a:ea typeface="Calibri"/>
                <a:cs typeface="Calibri"/>
                <a:sym typeface="Calibri"/>
              </a:rPr>
              <a:t>Glimmer: nothing</a:t>
            </a:r>
            <a:r>
              <a:rPr lang="en" sz="1500">
                <a:solidFill>
                  <a:schemeClr val="dk1"/>
                </a:solidFill>
                <a:latin typeface="Calibri"/>
                <a:ea typeface="Calibri"/>
                <a:cs typeface="Calibri"/>
                <a:sym typeface="Calibri"/>
              </a:rPr>
              <a:t> </a:t>
            </a:r>
            <a:r>
              <a:rPr b="0" i="0" lang="en" sz="1500" u="none" cap="none" strike="noStrike">
                <a:solidFill>
                  <a:schemeClr val="dk1"/>
                </a:solidFill>
                <a:latin typeface="Calibri"/>
                <a:ea typeface="Calibri"/>
                <a:cs typeface="Calibri"/>
                <a:sym typeface="Calibri"/>
              </a:rPr>
              <a:t> Glimmer Score: nothing</a:t>
            </a:r>
            <a:endParaRPr sz="1100"/>
          </a:p>
        </p:txBody>
      </p:sp>
      <p:sp>
        <p:nvSpPr>
          <p:cNvPr id="1251" name="Google Shape;1251;p79"/>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4500</a:t>
            </a:r>
            <a:endParaRPr sz="1100"/>
          </a:p>
        </p:txBody>
      </p:sp>
      <p:sp>
        <p:nvSpPr>
          <p:cNvPr id="1252" name="Google Shape;1252;p79"/>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B</a:t>
            </a:r>
            <a:r>
              <a:rPr lang="en" sz="1500">
                <a:solidFill>
                  <a:schemeClr val="dk1"/>
                </a:solidFill>
                <a:latin typeface="Calibri"/>
                <a:ea typeface="Calibri"/>
                <a:cs typeface="Calibri"/>
                <a:sym typeface="Calibri"/>
              </a:rPr>
              <a:t>rea</a:t>
            </a:r>
            <a:endParaRPr sz="1100"/>
          </a:p>
        </p:txBody>
      </p:sp>
      <p:sp>
        <p:nvSpPr>
          <p:cNvPr id="1253" name="Google Shape;1253;p79"/>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Scott</a:t>
            </a:r>
            <a:endParaRPr sz="1100"/>
          </a:p>
        </p:txBody>
      </p:sp>
      <p:sp>
        <p:nvSpPr>
          <p:cNvPr id="1254" name="Google Shape;1254;p79"/>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255" name="Google Shape;1255;p79"/>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Gene is </a:t>
            </a:r>
            <a:r>
              <a:rPr lang="en">
                <a:solidFill>
                  <a:schemeClr val="dk1"/>
                </a:solidFill>
                <a:latin typeface="Calibri"/>
                <a:ea typeface="Calibri"/>
                <a:cs typeface="Calibri"/>
                <a:sym typeface="Calibri"/>
              </a:rPr>
              <a:t>below 120 bp but has several related phages including Casend, Hyperion and Zagie</a:t>
            </a:r>
            <a:endParaRPr sz="1100"/>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9" name="Shape 1259"/>
        <p:cNvGrpSpPr/>
        <p:nvPr/>
      </p:nvGrpSpPr>
      <p:grpSpPr>
        <a:xfrm>
          <a:off x="0" y="0"/>
          <a:ext cx="0" cy="0"/>
          <a:chOff x="0" y="0"/>
          <a:chExt cx="0" cy="0"/>
        </a:xfrm>
      </p:grpSpPr>
      <p:sp>
        <p:nvSpPr>
          <p:cNvPr id="1260" name="Google Shape;1260;p80"/>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261" name="Google Shape;1261;p80"/>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known function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NCBI Blast: Hypothetical protein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Histone fold domain however very low coverage (35%)</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Membrane binding domain? no </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ct val="100000"/>
              <a:buFont typeface="Arial"/>
              <a:buNone/>
            </a:pPr>
            <a:r>
              <a:t/>
            </a:r>
            <a:endParaRPr b="0" i="0" sz="1200" u="none" cap="none" strike="noStrike">
              <a:solidFill>
                <a:schemeClr val="dk1"/>
              </a:solidFill>
              <a:latin typeface="Calibri"/>
              <a:ea typeface="Calibri"/>
              <a:cs typeface="Calibri"/>
              <a:sym typeface="Calibri"/>
            </a:endParaRPr>
          </a:p>
        </p:txBody>
      </p:sp>
      <p:sp>
        <p:nvSpPr>
          <p:cNvPr id="1262" name="Google Shape;1262;p80"/>
          <p:cNvSpPr txBox="1"/>
          <p:nvPr>
            <p:ph idx="1" type="subTitle"/>
          </p:nvPr>
        </p:nvSpPr>
        <p:spPr>
          <a:xfrm>
            <a:off x="128588" y="1363613"/>
            <a:ext cx="2897700" cy="3136200"/>
          </a:xfrm>
          <a:prstGeom prst="rect">
            <a:avLst/>
          </a:prstGeom>
          <a:noFill/>
          <a:ln cap="flat" cmpd="sng" w="9525">
            <a:solidFill>
              <a:srgbClr val="980000"/>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 </a:t>
            </a:r>
            <a:r>
              <a:rPr b="1" lang="en" sz="1200">
                <a:solidFill>
                  <a:srgbClr val="980000"/>
                </a:solidFill>
              </a:rPr>
              <a:t>Yes?</a:t>
            </a:r>
            <a:endParaRPr b="1" sz="1200">
              <a:solidFill>
                <a:srgbClr val="980000"/>
              </a:solidFill>
            </a:endParaRPr>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it is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54000" lvl="0" marL="254000" rtl="0" algn="l">
              <a:lnSpc>
                <a:spcPct val="90000"/>
              </a:lnSpc>
              <a:spcBef>
                <a:spcPts val="800"/>
              </a:spcBef>
              <a:spcAft>
                <a:spcPts val="0"/>
              </a:spcAft>
              <a:buSzPts val="1200"/>
              <a:buChar char="•"/>
            </a:pPr>
            <a:r>
              <a:rPr b="1" lang="en" sz="1200"/>
              <a:t>reverse</a:t>
            </a:r>
            <a:endParaRPr b="1" sz="1200"/>
          </a:p>
        </p:txBody>
      </p:sp>
      <p:sp>
        <p:nvSpPr>
          <p:cNvPr id="1263" name="Google Shape;1263;p80"/>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6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(Start: 2 @45661 has 3 MA's)</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they do agree</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yes</a:t>
            </a:r>
            <a:endParaRPr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2.291, there is one with the same score however it has a bigger gap </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 gap:-1, space: 15</a:t>
            </a:r>
            <a:endParaRPr b="1" sz="1200">
              <a:solidFill>
                <a:schemeClr val="dk1"/>
              </a:solidFill>
              <a:latin typeface="Calibri"/>
              <a:ea typeface="Calibri"/>
              <a:cs typeface="Calibri"/>
              <a:sym typeface="Calibri"/>
            </a:endParaRPr>
          </a:p>
        </p:txBody>
      </p:sp>
      <p:sp>
        <p:nvSpPr>
          <p:cNvPr id="1264" name="Google Shape;1264;p80"/>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67</a:t>
            </a:r>
            <a:r>
              <a:rPr b="1" lang="en" sz="1500">
                <a:solidFill>
                  <a:schemeClr val="dk1"/>
                </a:solidFill>
                <a:latin typeface="Calibri"/>
                <a:ea typeface="Calibri"/>
                <a:cs typeface="Calibri"/>
                <a:sym typeface="Calibri"/>
              </a:rPr>
              <a:t>	</a:t>
            </a:r>
            <a:endParaRPr b="1" sz="1100"/>
          </a:p>
        </p:txBody>
      </p:sp>
      <p:sp>
        <p:nvSpPr>
          <p:cNvPr id="1265" name="Google Shape;1265;p80"/>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45661</a:t>
            </a:r>
            <a:endParaRPr sz="1100"/>
          </a:p>
        </p:txBody>
      </p:sp>
      <p:sp>
        <p:nvSpPr>
          <p:cNvPr id="1266" name="Google Shape;1266;p80"/>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45500</a:t>
            </a:r>
            <a:endParaRPr sz="1100"/>
          </a:p>
        </p:txBody>
      </p:sp>
      <p:sp>
        <p:nvSpPr>
          <p:cNvPr id="1267" name="Google Shape;1267;p80"/>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162</a:t>
            </a:r>
            <a:endParaRPr sz="1100"/>
          </a:p>
        </p:txBody>
      </p:sp>
      <p:sp>
        <p:nvSpPr>
          <p:cNvPr id="1268" name="Google Shape;1268;p80"/>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45661  Glimmer Score:12.05 </a:t>
            </a:r>
            <a:endParaRPr sz="1100"/>
          </a:p>
        </p:txBody>
      </p:sp>
      <p:sp>
        <p:nvSpPr>
          <p:cNvPr id="1269" name="Google Shape;1269;p80"/>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45661</a:t>
            </a:r>
            <a:endParaRPr sz="1100"/>
          </a:p>
        </p:txBody>
      </p:sp>
      <p:sp>
        <p:nvSpPr>
          <p:cNvPr id="1270" name="Google Shape;1270;p80"/>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Brea </a:t>
            </a:r>
            <a:endParaRPr sz="1100"/>
          </a:p>
        </p:txBody>
      </p:sp>
      <p:sp>
        <p:nvSpPr>
          <p:cNvPr id="1271" name="Google Shape;1271;p80"/>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Sariah</a:t>
            </a:r>
            <a:r>
              <a:rPr b="0" i="0" lang="en" sz="1500" u="none" cap="none" strike="noStrike">
                <a:solidFill>
                  <a:schemeClr val="dk1"/>
                </a:solidFill>
                <a:latin typeface="Calibri"/>
                <a:ea typeface="Calibri"/>
                <a:cs typeface="Calibri"/>
                <a:sym typeface="Calibri"/>
              </a:rPr>
              <a:t> </a:t>
            </a:r>
            <a:endParaRPr sz="1100"/>
          </a:p>
        </p:txBody>
      </p:sp>
      <p:sp>
        <p:nvSpPr>
          <p:cNvPr id="1272" name="Google Shape;1272;p80"/>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273" name="Google Shape;1273;p80"/>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7" name="Shape 1277"/>
        <p:cNvGrpSpPr/>
        <p:nvPr/>
      </p:nvGrpSpPr>
      <p:grpSpPr>
        <a:xfrm>
          <a:off x="0" y="0"/>
          <a:ext cx="0" cy="0"/>
          <a:chOff x="0" y="0"/>
          <a:chExt cx="0" cy="0"/>
        </a:xfrm>
      </p:grpSpPr>
      <p:sp>
        <p:nvSpPr>
          <p:cNvPr id="1278" name="Google Shape;1278;p81"/>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279" name="Google Shape;1279;p81"/>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1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function info</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NCBI: Hypothetical protein (100% coverage)</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Transcript elongation factor</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235584" lvl="0" marL="3429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i="0" sz="1200" u="none" cap="none" strike="noStrike">
              <a:solidFill>
                <a:schemeClr val="dk1"/>
              </a:solidFill>
              <a:latin typeface="Calibri"/>
              <a:ea typeface="Calibri"/>
              <a:cs typeface="Calibri"/>
              <a:sym typeface="Calibri"/>
            </a:endParaRPr>
          </a:p>
        </p:txBody>
      </p:sp>
      <p:sp>
        <p:nvSpPr>
          <p:cNvPr id="1280" name="Google Shape;1280;p81"/>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there is coding potential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54000" lvl="0" marL="254000" rtl="0" algn="l">
              <a:lnSpc>
                <a:spcPct val="90000"/>
              </a:lnSpc>
              <a:spcBef>
                <a:spcPts val="800"/>
              </a:spcBef>
              <a:spcAft>
                <a:spcPts val="0"/>
              </a:spcAft>
              <a:buSzPts val="1200"/>
              <a:buChar char="•"/>
            </a:pPr>
            <a:r>
              <a:rPr b="1" lang="en" sz="1200"/>
              <a:t>reverse</a:t>
            </a:r>
            <a:endParaRPr b="1" sz="1200"/>
          </a:p>
        </p:txBody>
      </p:sp>
      <p:sp>
        <p:nvSpPr>
          <p:cNvPr id="1281" name="Google Shape;1281;p81"/>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(Start: 14 @45945 has 18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they both agree</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1.172, yes however they are much longer gaps and not the same open reading frame</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-4 Space: 11</a:t>
            </a:r>
            <a:endParaRPr b="1" sz="1200">
              <a:solidFill>
                <a:schemeClr val="dk1"/>
              </a:solidFill>
              <a:latin typeface="Calibri"/>
              <a:ea typeface="Calibri"/>
              <a:cs typeface="Calibri"/>
              <a:sym typeface="Calibri"/>
            </a:endParaRPr>
          </a:p>
        </p:txBody>
      </p:sp>
      <p:sp>
        <p:nvSpPr>
          <p:cNvPr id="1282" name="Google Shape;1282;p81"/>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68</a:t>
            </a:r>
            <a:endParaRPr b="1" sz="1100"/>
          </a:p>
        </p:txBody>
      </p:sp>
      <p:sp>
        <p:nvSpPr>
          <p:cNvPr id="1283" name="Google Shape;1283;p81"/>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45945</a:t>
            </a:r>
            <a:endParaRPr sz="1100"/>
          </a:p>
        </p:txBody>
      </p:sp>
      <p:sp>
        <p:nvSpPr>
          <p:cNvPr id="1284" name="Google Shape;1284;p81"/>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45661</a:t>
            </a:r>
            <a:endParaRPr sz="1100"/>
          </a:p>
        </p:txBody>
      </p:sp>
      <p:sp>
        <p:nvSpPr>
          <p:cNvPr id="1285" name="Google Shape;1285;p81"/>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285</a:t>
            </a:r>
            <a:endParaRPr sz="1100"/>
          </a:p>
        </p:txBody>
      </p:sp>
      <p:sp>
        <p:nvSpPr>
          <p:cNvPr id="1286" name="Google Shape;1286;p81"/>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45945 Glimmer Score: 459</a:t>
            </a:r>
            <a:r>
              <a:rPr lang="en" sz="1500">
                <a:solidFill>
                  <a:schemeClr val="dk1"/>
                </a:solidFill>
                <a:latin typeface="Calibri"/>
                <a:ea typeface="Calibri"/>
                <a:cs typeface="Calibri"/>
                <a:sym typeface="Calibri"/>
              </a:rPr>
              <a:t>45</a:t>
            </a:r>
            <a:endParaRPr sz="1100"/>
          </a:p>
        </p:txBody>
      </p:sp>
      <p:sp>
        <p:nvSpPr>
          <p:cNvPr id="1287" name="Google Shape;1287;p81"/>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13.91</a:t>
            </a:r>
            <a:endParaRPr sz="1100"/>
          </a:p>
        </p:txBody>
      </p:sp>
      <p:sp>
        <p:nvSpPr>
          <p:cNvPr id="1288" name="Google Shape;1288;p81"/>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Brea  </a:t>
            </a:r>
            <a:endParaRPr sz="1100"/>
          </a:p>
        </p:txBody>
      </p:sp>
      <p:sp>
        <p:nvSpPr>
          <p:cNvPr id="1289" name="Google Shape;1289;p81"/>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Rylee</a:t>
            </a:r>
            <a:endParaRPr sz="1100"/>
          </a:p>
        </p:txBody>
      </p:sp>
      <p:sp>
        <p:nvSpPr>
          <p:cNvPr id="1290" name="Google Shape;1290;p81"/>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291" name="Google Shape;1291;p81"/>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9"/>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63" name="Google Shape;163;p19"/>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Hypothetical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a:t>
            </a:r>
            <a:r>
              <a:rPr b="1" lang="en" sz="1200">
                <a:solidFill>
                  <a:schemeClr val="dk1"/>
                </a:solidFill>
                <a:latin typeface="Calibri"/>
                <a:ea typeface="Calibri"/>
                <a:cs typeface="Calibri"/>
                <a:sym typeface="Calibri"/>
              </a:rPr>
              <a:t>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a:t>
            </a: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64" name="Google Shape;164;p19"/>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Yes</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 </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65" name="Google Shape;165;p19"/>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a:t>
            </a:r>
            <a:endParaRPr b="1" sz="1100">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35584"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8 MA’s for 2695</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Yes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No</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2.808, No.</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35584"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4 overlap with gene 6 and 153 gap with gene 8</a:t>
            </a:r>
            <a:endParaRPr b="1" sz="1200">
              <a:solidFill>
                <a:schemeClr val="dk1"/>
              </a:solidFill>
              <a:latin typeface="Calibri"/>
              <a:ea typeface="Calibri"/>
              <a:cs typeface="Calibri"/>
              <a:sym typeface="Calibri"/>
            </a:endParaRPr>
          </a:p>
        </p:txBody>
      </p:sp>
      <p:sp>
        <p:nvSpPr>
          <p:cNvPr id="166" name="Google Shape;166;p19"/>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7</a:t>
            </a:r>
            <a:endParaRPr b="1" sz="1100"/>
          </a:p>
        </p:txBody>
      </p:sp>
      <p:sp>
        <p:nvSpPr>
          <p:cNvPr id="167" name="Google Shape;167;p19"/>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2695</a:t>
            </a:r>
            <a:endParaRPr sz="1100"/>
          </a:p>
        </p:txBody>
      </p:sp>
      <p:sp>
        <p:nvSpPr>
          <p:cNvPr id="168" name="Google Shape;168;p19"/>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2438</a:t>
            </a:r>
            <a:endParaRPr sz="1100"/>
          </a:p>
        </p:txBody>
      </p:sp>
      <p:sp>
        <p:nvSpPr>
          <p:cNvPr id="169" name="Google Shape;169;p19"/>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258</a:t>
            </a:r>
            <a:endParaRPr sz="1100"/>
          </a:p>
        </p:txBody>
      </p:sp>
      <p:sp>
        <p:nvSpPr>
          <p:cNvPr id="170" name="Google Shape;170;p19"/>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2</a:t>
            </a:r>
            <a:r>
              <a:rPr lang="en" sz="1500">
                <a:solidFill>
                  <a:schemeClr val="dk1"/>
                </a:solidFill>
                <a:latin typeface="Calibri"/>
                <a:ea typeface="Calibri"/>
                <a:cs typeface="Calibri"/>
                <a:sym typeface="Calibri"/>
              </a:rPr>
              <a:t>6</a:t>
            </a:r>
            <a:r>
              <a:rPr b="0" i="0" lang="en" sz="1500" u="none" cap="none" strike="noStrike">
                <a:solidFill>
                  <a:schemeClr val="dk1"/>
                </a:solidFill>
                <a:latin typeface="Calibri"/>
                <a:ea typeface="Calibri"/>
                <a:cs typeface="Calibri"/>
                <a:sym typeface="Calibri"/>
              </a:rPr>
              <a:t>95  Glimmer Score: 8.34 </a:t>
            </a:r>
            <a:endParaRPr sz="1100"/>
          </a:p>
        </p:txBody>
      </p:sp>
      <p:sp>
        <p:nvSpPr>
          <p:cNvPr id="171" name="Google Shape;171;p19"/>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2695</a:t>
            </a:r>
            <a:endParaRPr sz="1100"/>
          </a:p>
        </p:txBody>
      </p:sp>
      <p:sp>
        <p:nvSpPr>
          <p:cNvPr id="172" name="Google Shape;172;p19"/>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r>
              <a:rPr b="0" i="0" lang="en" sz="1500" u="none" cap="none" strike="noStrike">
                <a:solidFill>
                  <a:schemeClr val="dk1"/>
                </a:solidFill>
                <a:latin typeface="Calibri"/>
                <a:ea typeface="Calibri"/>
                <a:cs typeface="Calibri"/>
                <a:sym typeface="Calibri"/>
              </a:rPr>
              <a:t> </a:t>
            </a:r>
            <a:endParaRPr sz="1100"/>
          </a:p>
        </p:txBody>
      </p:sp>
      <p:sp>
        <p:nvSpPr>
          <p:cNvPr id="173" name="Google Shape;173;p19"/>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a:t>
            </a:r>
            <a:r>
              <a:rPr b="0" i="0" lang="en" sz="1500" u="none" cap="none" strike="noStrike">
                <a:solidFill>
                  <a:schemeClr val="dk1"/>
                </a:solidFill>
                <a:latin typeface="Calibri"/>
                <a:ea typeface="Calibri"/>
                <a:cs typeface="Calibri"/>
                <a:sym typeface="Calibri"/>
              </a:rPr>
              <a:t> </a:t>
            </a:r>
            <a:endParaRPr sz="1100"/>
          </a:p>
        </p:txBody>
      </p:sp>
      <p:sp>
        <p:nvSpPr>
          <p:cNvPr id="174" name="Google Shape;174;p19"/>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75" name="Google Shape;175;p19"/>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l">
              <a:lnSpc>
                <a:spcPct val="90000"/>
              </a:lnSpc>
              <a:spcBef>
                <a:spcPts val="0"/>
              </a:spcBef>
              <a:spcAft>
                <a:spcPts val="0"/>
              </a:spcAft>
              <a:buClr>
                <a:schemeClr val="dk1"/>
              </a:buClr>
              <a:buSzPct val="100000"/>
              <a:buFont typeface="Arial"/>
              <a:buNone/>
            </a:pPr>
            <a:r>
              <a:rPr b="0" i="0" lang="en" sz="1400" u="none" cap="none" strike="noStrike">
                <a:solidFill>
                  <a:schemeClr val="dk1"/>
                </a:solidFill>
                <a:latin typeface="Calibri"/>
                <a:ea typeface="Calibri"/>
                <a:cs typeface="Calibri"/>
                <a:sym typeface="Calibri"/>
              </a:rPr>
              <a:t>Notes: No change in start site</a:t>
            </a:r>
            <a:endParaRPr b="0" i="0" sz="14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ct val="100000"/>
              <a:buFont typeface="Arial"/>
              <a:buNone/>
            </a:pPr>
            <a:r>
              <a:rPr lang="en">
                <a:solidFill>
                  <a:schemeClr val="dk1"/>
                </a:solidFill>
                <a:latin typeface="Calibri"/>
                <a:ea typeface="Calibri"/>
                <a:cs typeface="Calibri"/>
                <a:sym typeface="Calibri"/>
              </a:rPr>
              <a:t>Notes from Paige:</a:t>
            </a:r>
            <a:endParaRPr>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ct val="100000"/>
              <a:buFont typeface="Arial"/>
              <a:buNone/>
            </a:pPr>
            <a:r>
              <a:rPr lang="en">
                <a:solidFill>
                  <a:schemeClr val="dk1"/>
                </a:solidFill>
                <a:latin typeface="Calibri"/>
                <a:ea typeface="Calibri"/>
                <a:cs typeface="Calibri"/>
                <a:sym typeface="Calibri"/>
              </a:rPr>
              <a:t>151 gap, 10 spacer from pecaan</a:t>
            </a:r>
            <a:endParaRPr>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ct val="100000"/>
              <a:buFont typeface="Arial"/>
              <a:buNone/>
            </a:pPr>
            <a:r>
              <a:rPr lang="en">
                <a:solidFill>
                  <a:schemeClr val="dk1"/>
                </a:solidFill>
                <a:latin typeface="Calibri"/>
                <a:ea typeface="Calibri"/>
                <a:cs typeface="Calibri"/>
                <a:sym typeface="Calibri"/>
              </a:rPr>
              <a:t>Does it include all functional region?</a:t>
            </a:r>
            <a:endParaRPr>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ct val="100000"/>
              <a:buFont typeface="Arial"/>
              <a:buNone/>
            </a:pPr>
            <a:r>
              <a:rPr lang="en">
                <a:solidFill>
                  <a:schemeClr val="dk1"/>
                </a:solidFill>
                <a:latin typeface="Calibri"/>
                <a:ea typeface="Calibri"/>
                <a:cs typeface="Calibri"/>
                <a:sym typeface="Calibri"/>
              </a:rPr>
              <a:t>SD score was -3.139 on PECAAN</a:t>
            </a:r>
            <a:endParaRPr>
              <a:solidFill>
                <a:schemeClr val="dk1"/>
              </a:solidFill>
              <a:latin typeface="Calibri"/>
              <a:ea typeface="Calibri"/>
              <a:cs typeface="Calibri"/>
              <a:sym typeface="Calibri"/>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5" name="Shape 1295"/>
        <p:cNvGrpSpPr/>
        <p:nvPr/>
      </p:nvGrpSpPr>
      <p:grpSpPr>
        <a:xfrm>
          <a:off x="0" y="0"/>
          <a:ext cx="0" cy="0"/>
          <a:chOff x="0" y="0"/>
          <a:chExt cx="0" cy="0"/>
        </a:xfrm>
      </p:grpSpPr>
      <p:sp>
        <p:nvSpPr>
          <p:cNvPr id="1296" name="Google Shape;1296;p82"/>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297" name="Google Shape;1297;p82"/>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functions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 (99.21%)</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298" name="Google Shape;1298;p82"/>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There are 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54000" lvl="0" marL="254000" rtl="0" algn="l">
              <a:lnSpc>
                <a:spcPct val="90000"/>
              </a:lnSpc>
              <a:spcBef>
                <a:spcPts val="800"/>
              </a:spcBef>
              <a:spcAft>
                <a:spcPts val="0"/>
              </a:spcAft>
              <a:buSzPts val="1200"/>
              <a:buChar char="•"/>
            </a:pPr>
            <a:r>
              <a:rPr b="1" lang="en" sz="1200"/>
              <a:t>reverse</a:t>
            </a:r>
            <a:endParaRPr b="1" sz="1200"/>
          </a:p>
        </p:txBody>
      </p:sp>
      <p:sp>
        <p:nvSpPr>
          <p:cNvPr id="1299" name="Google Shape;1299;p82"/>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Start: 10 @46325 has 7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they do aree</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2.965 no there are not any higher than that one</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163</a:t>
            </a:r>
            <a:endParaRPr b="1" sz="1200">
              <a:solidFill>
                <a:schemeClr val="dk1"/>
              </a:solidFill>
              <a:latin typeface="Calibri"/>
              <a:ea typeface="Calibri"/>
              <a:cs typeface="Calibri"/>
              <a:sym typeface="Calibri"/>
            </a:endParaRPr>
          </a:p>
        </p:txBody>
      </p:sp>
      <p:sp>
        <p:nvSpPr>
          <p:cNvPr id="1300" name="Google Shape;1300;p82"/>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69</a:t>
            </a:r>
            <a:endParaRPr b="1" sz="1100"/>
          </a:p>
        </p:txBody>
      </p:sp>
      <p:sp>
        <p:nvSpPr>
          <p:cNvPr id="1301" name="Google Shape;1301;p82"/>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46325</a:t>
            </a:r>
            <a:endParaRPr sz="1100"/>
          </a:p>
        </p:txBody>
      </p:sp>
      <p:sp>
        <p:nvSpPr>
          <p:cNvPr id="1302" name="Google Shape;1302;p82"/>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45942</a:t>
            </a:r>
            <a:endParaRPr sz="1100"/>
          </a:p>
        </p:txBody>
      </p:sp>
      <p:sp>
        <p:nvSpPr>
          <p:cNvPr id="1303" name="Google Shape;1303;p82"/>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384</a:t>
            </a:r>
            <a:endParaRPr sz="1100"/>
          </a:p>
        </p:txBody>
      </p:sp>
      <p:sp>
        <p:nvSpPr>
          <p:cNvPr id="1304" name="Google Shape;1304;p82"/>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46325 Glimmer Score: 46325</a:t>
            </a:r>
            <a:endParaRPr sz="1100"/>
          </a:p>
        </p:txBody>
      </p:sp>
      <p:sp>
        <p:nvSpPr>
          <p:cNvPr id="1305" name="Google Shape;1305;p82"/>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13.24</a:t>
            </a:r>
            <a:endParaRPr sz="1100"/>
          </a:p>
        </p:txBody>
      </p:sp>
      <p:sp>
        <p:nvSpPr>
          <p:cNvPr id="1306" name="Google Shape;1306;p82"/>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Br</a:t>
            </a:r>
            <a:r>
              <a:rPr lang="en" sz="1500">
                <a:solidFill>
                  <a:schemeClr val="dk1"/>
                </a:solidFill>
                <a:latin typeface="Calibri"/>
                <a:ea typeface="Calibri"/>
                <a:cs typeface="Calibri"/>
                <a:sym typeface="Calibri"/>
              </a:rPr>
              <a:t>ea</a:t>
            </a:r>
            <a:endParaRPr sz="1100"/>
          </a:p>
        </p:txBody>
      </p:sp>
      <p:sp>
        <p:nvSpPr>
          <p:cNvPr id="1307" name="Google Shape;1307;p82"/>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Paige </a:t>
            </a:r>
            <a:endParaRPr sz="1100"/>
          </a:p>
        </p:txBody>
      </p:sp>
      <p:sp>
        <p:nvSpPr>
          <p:cNvPr id="1308" name="Google Shape;1308;p82"/>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309" name="Google Shape;1309;p82"/>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r>
              <a:rPr b="0" i="0" lang="en" sz="1400" u="none" cap="none" strike="noStrike">
                <a:solidFill>
                  <a:schemeClr val="dk1"/>
                </a:solidFill>
                <a:latin typeface="Calibri"/>
                <a:ea typeface="Calibri"/>
                <a:cs typeface="Calibri"/>
                <a:sym typeface="Calibri"/>
              </a:rPr>
              <a:t>Gap is really large..however </a:t>
            </a:r>
            <a:r>
              <a:rPr lang="en">
                <a:solidFill>
                  <a:schemeClr val="dk1"/>
                </a:solidFill>
                <a:latin typeface="Calibri"/>
                <a:ea typeface="Calibri"/>
                <a:cs typeface="Calibri"/>
                <a:sym typeface="Calibri"/>
              </a:rPr>
              <a:t>the suggested start site does have a higher sd score all other starts sites as well as more MA’s (7) while other start sites have no MA’s.</a:t>
            </a:r>
            <a:endParaRPr>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400"/>
              <a:buFont typeface="Arial"/>
              <a:buNone/>
            </a:pPr>
            <a:r>
              <a:rPr lang="en">
                <a:solidFill>
                  <a:schemeClr val="dk1"/>
                </a:solidFill>
                <a:latin typeface="Calibri"/>
                <a:ea typeface="Calibri"/>
                <a:cs typeface="Calibri"/>
                <a:sym typeface="Calibri"/>
              </a:rPr>
              <a:t>Notes from Paige: I agree, maybe 46424 as a start site? The gap will be smaller and the SD score isn’t terrible.</a:t>
            </a:r>
            <a:endParaRPr>
              <a:solidFill>
                <a:schemeClr val="dk1"/>
              </a:solidFill>
              <a:latin typeface="Calibri"/>
              <a:ea typeface="Calibri"/>
              <a:cs typeface="Calibri"/>
              <a:sym typeface="Calibri"/>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3" name="Shape 1313"/>
        <p:cNvGrpSpPr/>
        <p:nvPr/>
      </p:nvGrpSpPr>
      <p:grpSpPr>
        <a:xfrm>
          <a:off x="0" y="0"/>
          <a:ext cx="0" cy="0"/>
          <a:chOff x="0" y="0"/>
          <a:chExt cx="0" cy="0"/>
        </a:xfrm>
      </p:grpSpPr>
      <p:sp>
        <p:nvSpPr>
          <p:cNvPr id="1314" name="Google Shape;1314;p83"/>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315" name="Google Shape;1315;p83"/>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316" name="Google Shape;1316;p83"/>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p:txBody>
      </p:sp>
      <p:sp>
        <p:nvSpPr>
          <p:cNvPr id="1317" name="Google Shape;1317;p83"/>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0" i="0" sz="1329" u="none" cap="none" strike="noStrike">
              <a:solidFill>
                <a:schemeClr val="dk1"/>
              </a:solidFill>
              <a:latin typeface="Calibri"/>
              <a:ea typeface="Calibri"/>
              <a:cs typeface="Calibri"/>
              <a:sym typeface="Calibri"/>
            </a:endParaRPr>
          </a:p>
        </p:txBody>
      </p:sp>
      <p:sp>
        <p:nvSpPr>
          <p:cNvPr id="1318" name="Google Shape;1318;p83"/>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45720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X	</a:t>
            </a:r>
            <a:endParaRPr b="1" sz="1100"/>
          </a:p>
        </p:txBody>
      </p:sp>
      <p:sp>
        <p:nvSpPr>
          <p:cNvPr id="1319" name="Google Shape;1319;p83"/>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t/>
            </a:r>
            <a:endParaRPr sz="1100"/>
          </a:p>
        </p:txBody>
      </p:sp>
      <p:sp>
        <p:nvSpPr>
          <p:cNvPr id="1320" name="Google Shape;1320;p83"/>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t/>
            </a:r>
            <a:endParaRPr sz="1100"/>
          </a:p>
        </p:txBody>
      </p:sp>
      <p:sp>
        <p:nvSpPr>
          <p:cNvPr id="1321" name="Google Shape;1321;p83"/>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t/>
            </a:r>
            <a:endParaRPr sz="1100"/>
          </a:p>
        </p:txBody>
      </p:sp>
      <p:sp>
        <p:nvSpPr>
          <p:cNvPr id="1322" name="Google Shape;1322;p83"/>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Glimmer Score: </a:t>
            </a:r>
            <a:endParaRPr sz="1100"/>
          </a:p>
        </p:txBody>
      </p:sp>
      <p:sp>
        <p:nvSpPr>
          <p:cNvPr id="1323" name="Google Shape;1323;p83"/>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a:t>
            </a:r>
            <a:endParaRPr sz="1100"/>
          </a:p>
        </p:txBody>
      </p:sp>
      <p:sp>
        <p:nvSpPr>
          <p:cNvPr id="1324" name="Google Shape;1324;p83"/>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Brea </a:t>
            </a:r>
            <a:endParaRPr sz="1100"/>
          </a:p>
        </p:txBody>
      </p:sp>
      <p:sp>
        <p:nvSpPr>
          <p:cNvPr id="1325" name="Google Shape;1325;p83"/>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326" name="Google Shape;1326;p83"/>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327" name="Google Shape;1327;p83"/>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1" name="Shape 1331"/>
        <p:cNvGrpSpPr/>
        <p:nvPr/>
      </p:nvGrpSpPr>
      <p:grpSpPr>
        <a:xfrm>
          <a:off x="0" y="0"/>
          <a:ext cx="0" cy="0"/>
          <a:chOff x="0" y="0"/>
          <a:chExt cx="0" cy="0"/>
        </a:xfrm>
      </p:grpSpPr>
      <p:sp>
        <p:nvSpPr>
          <p:cNvPr id="1332" name="Google Shape;1332;p84"/>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800"/>
              <a:t>Gene 70 Annotation</a:t>
            </a:r>
            <a:endParaRPr sz="2800"/>
          </a:p>
        </p:txBody>
      </p:sp>
      <p:sp>
        <p:nvSpPr>
          <p:cNvPr id="1333" name="Google Shape;1333;p84"/>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lang="en" sz="1200">
                <a:solidFill>
                  <a:schemeClr val="dk1"/>
                </a:solidFill>
                <a:latin typeface="Calibri"/>
                <a:ea typeface="Calibri"/>
                <a:cs typeface="Calibri"/>
                <a:sym typeface="Calibri"/>
              </a:rPr>
              <a:t>function unknown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hypothe</a:t>
            </a:r>
            <a:r>
              <a:rPr b="1" lang="en" sz="1200">
                <a:solidFill>
                  <a:schemeClr val="dk1"/>
                </a:solidFill>
                <a:latin typeface="Calibri"/>
                <a:ea typeface="Calibri"/>
                <a:cs typeface="Calibri"/>
                <a:sym typeface="Calibri"/>
              </a:rPr>
              <a:t>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334" name="Google Shape;1334;p84"/>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No</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Yes</a:t>
            </a:r>
            <a:endParaRPr b="1" sz="1200"/>
          </a:p>
          <a:p>
            <a:pPr indent="-254000" lvl="0" marL="254000" rtl="0" algn="l">
              <a:lnSpc>
                <a:spcPct val="90000"/>
              </a:lnSpc>
              <a:spcBef>
                <a:spcPts val="800"/>
              </a:spcBef>
              <a:spcAft>
                <a:spcPts val="0"/>
              </a:spcAft>
              <a:buSzPts val="1200"/>
              <a:buChar char="•"/>
            </a:pPr>
            <a:r>
              <a:rPr lang="en" sz="1200"/>
              <a:t>Direction: </a:t>
            </a:r>
            <a:r>
              <a:rPr b="1" lang="en" sz="1200"/>
              <a:t>Rev</a:t>
            </a:r>
            <a:endParaRPr b="1" sz="1200"/>
          </a:p>
        </p:txBody>
      </p:sp>
      <p:sp>
        <p:nvSpPr>
          <p:cNvPr id="1335" name="Google Shape;1335;p84"/>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6 MAs, no alts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a:t>
            </a:r>
            <a:r>
              <a:rPr b="1" i="0" lang="en" sz="1200" u="none" cap="none" strike="noStrike">
                <a:solidFill>
                  <a:schemeClr val="dk1"/>
                </a:solidFill>
                <a:latin typeface="Calibri"/>
                <a:ea typeface="Calibri"/>
                <a:cs typeface="Calibri"/>
                <a:sym typeface="Calibri"/>
              </a:rPr>
              <a:t>,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Yes; Mashley, AluminumJesus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Overlap: 4; Spacer: 9</a:t>
            </a:r>
            <a:endParaRPr b="0" i="0" sz="1329" u="none" cap="none" strike="noStrike">
              <a:solidFill>
                <a:schemeClr val="dk1"/>
              </a:solidFill>
              <a:latin typeface="Calibri"/>
              <a:ea typeface="Calibri"/>
              <a:cs typeface="Calibri"/>
              <a:sym typeface="Calibri"/>
            </a:endParaRPr>
          </a:p>
        </p:txBody>
      </p:sp>
      <p:sp>
        <p:nvSpPr>
          <p:cNvPr id="1336" name="Google Shape;1336;p84"/>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70</a:t>
            </a:r>
            <a:endParaRPr b="1" sz="1500">
              <a:solidFill>
                <a:schemeClr val="dk1"/>
              </a:solidFill>
              <a:latin typeface="Calibri"/>
              <a:ea typeface="Calibri"/>
              <a:cs typeface="Calibri"/>
              <a:sym typeface="Calibri"/>
            </a:endParaRPr>
          </a:p>
        </p:txBody>
      </p:sp>
      <p:sp>
        <p:nvSpPr>
          <p:cNvPr id="1337" name="Google Shape;1337;p84"/>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46611</a:t>
            </a:r>
            <a:endParaRPr b="1" sz="1500">
              <a:solidFill>
                <a:schemeClr val="dk1"/>
              </a:solidFill>
              <a:latin typeface="Calibri"/>
              <a:ea typeface="Calibri"/>
              <a:cs typeface="Calibri"/>
              <a:sym typeface="Calibri"/>
            </a:endParaRPr>
          </a:p>
        </p:txBody>
      </p:sp>
      <p:sp>
        <p:nvSpPr>
          <p:cNvPr id="1338" name="Google Shape;1338;p84"/>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46502</a:t>
            </a:r>
            <a:endParaRPr b="1" sz="1500">
              <a:solidFill>
                <a:schemeClr val="dk1"/>
              </a:solidFill>
              <a:latin typeface="Calibri"/>
              <a:ea typeface="Calibri"/>
              <a:cs typeface="Calibri"/>
              <a:sym typeface="Calibri"/>
            </a:endParaRPr>
          </a:p>
        </p:txBody>
      </p:sp>
      <p:sp>
        <p:nvSpPr>
          <p:cNvPr id="1339" name="Google Shape;1339;p84"/>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108</a:t>
            </a:r>
            <a:endParaRPr b="1" sz="1500">
              <a:solidFill>
                <a:schemeClr val="dk1"/>
              </a:solidFill>
              <a:latin typeface="Calibri"/>
              <a:ea typeface="Calibri"/>
              <a:cs typeface="Calibri"/>
              <a:sym typeface="Calibri"/>
            </a:endParaRPr>
          </a:p>
        </p:txBody>
      </p:sp>
      <p:sp>
        <p:nvSpPr>
          <p:cNvPr id="1340" name="Google Shape;1340;p84"/>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lang="en" sz="1500">
                <a:solidFill>
                  <a:schemeClr val="dk1"/>
                </a:solidFill>
                <a:latin typeface="Calibri"/>
                <a:ea typeface="Calibri"/>
                <a:cs typeface="Calibri"/>
                <a:sym typeface="Calibri"/>
              </a:rPr>
              <a:t>NA</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NA</a:t>
            </a:r>
            <a:endParaRPr b="1" sz="1100">
              <a:latin typeface="Calibri"/>
              <a:ea typeface="Calibri"/>
              <a:cs typeface="Calibri"/>
              <a:sym typeface="Calibri"/>
            </a:endParaRPr>
          </a:p>
        </p:txBody>
      </p:sp>
      <p:sp>
        <p:nvSpPr>
          <p:cNvPr id="1341" name="Google Shape;1341;p84"/>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46611</a:t>
            </a:r>
            <a:endParaRPr b="1" sz="1100">
              <a:latin typeface="Calibri"/>
              <a:ea typeface="Calibri"/>
              <a:cs typeface="Calibri"/>
              <a:sym typeface="Calibri"/>
            </a:endParaRPr>
          </a:p>
        </p:txBody>
      </p:sp>
      <p:sp>
        <p:nvSpPr>
          <p:cNvPr id="1342" name="Google Shape;1342;p84"/>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r>
              <a:rPr b="0" i="0" lang="en" sz="1500" u="none" cap="none" strike="noStrike">
                <a:solidFill>
                  <a:schemeClr val="dk1"/>
                </a:solidFill>
                <a:latin typeface="Calibri"/>
                <a:ea typeface="Calibri"/>
                <a:cs typeface="Calibri"/>
                <a:sym typeface="Calibri"/>
              </a:rPr>
              <a:t> </a:t>
            </a:r>
            <a:endParaRPr sz="1100"/>
          </a:p>
        </p:txBody>
      </p:sp>
      <p:sp>
        <p:nvSpPr>
          <p:cNvPr id="1343" name="Google Shape;1343;p84"/>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344" name="Google Shape;1344;p84"/>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345" name="Google Shape;1345;p84"/>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Short, but good Blast </a:t>
            </a:r>
            <a:r>
              <a:rPr lang="en">
                <a:solidFill>
                  <a:schemeClr val="dk1"/>
                </a:solidFill>
                <a:latin typeface="Calibri"/>
                <a:ea typeface="Calibri"/>
                <a:cs typeface="Calibri"/>
                <a:sym typeface="Calibri"/>
              </a:rPr>
              <a:t>alignment</a:t>
            </a:r>
            <a:endParaRPr sz="1100"/>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9" name="Shape 1349"/>
        <p:cNvGrpSpPr/>
        <p:nvPr/>
      </p:nvGrpSpPr>
      <p:grpSpPr>
        <a:xfrm>
          <a:off x="0" y="0"/>
          <a:ext cx="0" cy="0"/>
          <a:chOff x="0" y="0"/>
          <a:chExt cx="0" cy="0"/>
        </a:xfrm>
      </p:grpSpPr>
      <p:sp>
        <p:nvSpPr>
          <p:cNvPr id="1350" name="Google Shape;1350;p85"/>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71 Annotation</a:t>
            </a:r>
            <a:endParaRPr sz="2900"/>
          </a:p>
        </p:txBody>
      </p:sp>
      <p:sp>
        <p:nvSpPr>
          <p:cNvPr id="1351" name="Google Shape;1351;p85"/>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lang="en" sz="1200">
                <a:solidFill>
                  <a:schemeClr val="dk1"/>
                </a:solidFill>
                <a:latin typeface="Calibri"/>
                <a:ea typeface="Calibri"/>
                <a:cs typeface="Calibri"/>
                <a:sym typeface="Calibri"/>
              </a:rPr>
              <a:t>helix-turn-helix DNA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lang="en" sz="1200">
                <a:solidFill>
                  <a:schemeClr val="dk1"/>
                </a:solidFill>
                <a:latin typeface="Calibri"/>
                <a:ea typeface="Calibri"/>
                <a:cs typeface="Calibri"/>
                <a:sym typeface="Calibri"/>
              </a:rPr>
              <a:t>helix-turn-helix DNA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lang="en" sz="1200">
                <a:solidFill>
                  <a:schemeClr val="dk1"/>
                </a:solidFill>
                <a:latin typeface="Calibri"/>
                <a:ea typeface="Calibri"/>
                <a:cs typeface="Calibri"/>
                <a:sym typeface="Calibri"/>
              </a:rPr>
              <a:t>DNA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352" name="Google Shape;1352;p85"/>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a:t>
            </a:r>
            <a:endParaRPr b="1" sz="1200"/>
          </a:p>
          <a:p>
            <a:pPr indent="-254000" lvl="0" marL="254000" rtl="0" algn="l">
              <a:lnSpc>
                <a:spcPct val="90000"/>
              </a:lnSpc>
              <a:spcBef>
                <a:spcPts val="800"/>
              </a:spcBef>
              <a:spcAft>
                <a:spcPts val="0"/>
              </a:spcAft>
              <a:buSzPts val="1200"/>
              <a:buChar char="•"/>
            </a:pPr>
            <a:r>
              <a:rPr lang="en" sz="1200"/>
              <a:t>Direction: </a:t>
            </a:r>
            <a:r>
              <a:rPr b="1" lang="en" sz="1200"/>
              <a:t>Rev</a:t>
            </a:r>
            <a:endParaRPr b="1" sz="1200"/>
          </a:p>
        </p:txBody>
      </p:sp>
      <p:sp>
        <p:nvSpPr>
          <p:cNvPr id="1353" name="Google Shape;1353;p85"/>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6 MAs, no alts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 AluminumJesus and Gazebo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lang="en" sz="1200">
                <a:solidFill>
                  <a:schemeClr val="dk1"/>
                </a:solidFill>
                <a:latin typeface="Calibri"/>
                <a:ea typeface="Calibri"/>
                <a:cs typeface="Calibri"/>
                <a:sym typeface="Calibri"/>
              </a:rPr>
              <a:t>-1.748; tied with 46826, but with better spacer</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Gap: 522; Spacer: 10</a:t>
            </a:r>
            <a:endParaRPr b="0" i="0" sz="1329" u="none" cap="none" strike="noStrike">
              <a:solidFill>
                <a:schemeClr val="dk1"/>
              </a:solidFill>
              <a:latin typeface="Calibri"/>
              <a:ea typeface="Calibri"/>
              <a:cs typeface="Calibri"/>
              <a:sym typeface="Calibri"/>
            </a:endParaRPr>
          </a:p>
        </p:txBody>
      </p:sp>
      <p:sp>
        <p:nvSpPr>
          <p:cNvPr id="1354" name="Google Shape;1354;p85"/>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71</a:t>
            </a:r>
            <a:endParaRPr b="1" sz="1500">
              <a:solidFill>
                <a:schemeClr val="dk1"/>
              </a:solidFill>
              <a:latin typeface="Calibri"/>
              <a:ea typeface="Calibri"/>
              <a:cs typeface="Calibri"/>
              <a:sym typeface="Calibri"/>
            </a:endParaRPr>
          </a:p>
        </p:txBody>
      </p:sp>
      <p:sp>
        <p:nvSpPr>
          <p:cNvPr id="1355" name="Google Shape;1355;p85"/>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46832</a:t>
            </a:r>
            <a:endParaRPr b="1" sz="1500">
              <a:solidFill>
                <a:schemeClr val="dk1"/>
              </a:solidFill>
              <a:latin typeface="Calibri"/>
              <a:ea typeface="Calibri"/>
              <a:cs typeface="Calibri"/>
              <a:sym typeface="Calibri"/>
            </a:endParaRPr>
          </a:p>
        </p:txBody>
      </p:sp>
      <p:sp>
        <p:nvSpPr>
          <p:cNvPr id="1356" name="Google Shape;1356;p85"/>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46608</a:t>
            </a:r>
            <a:endParaRPr b="1" sz="1500">
              <a:solidFill>
                <a:schemeClr val="dk1"/>
              </a:solidFill>
              <a:latin typeface="Calibri"/>
              <a:ea typeface="Calibri"/>
              <a:cs typeface="Calibri"/>
              <a:sym typeface="Calibri"/>
            </a:endParaRPr>
          </a:p>
        </p:txBody>
      </p:sp>
      <p:sp>
        <p:nvSpPr>
          <p:cNvPr id="1357" name="Google Shape;1357;p85"/>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225</a:t>
            </a:r>
            <a:endParaRPr b="1" sz="1500">
              <a:solidFill>
                <a:schemeClr val="dk1"/>
              </a:solidFill>
              <a:latin typeface="Calibri"/>
              <a:ea typeface="Calibri"/>
              <a:cs typeface="Calibri"/>
              <a:sym typeface="Calibri"/>
            </a:endParaRPr>
          </a:p>
        </p:txBody>
      </p:sp>
      <p:sp>
        <p:nvSpPr>
          <p:cNvPr id="1358" name="Google Shape;1358;p85"/>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NA</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NA</a:t>
            </a:r>
            <a:endParaRPr b="1" sz="1100">
              <a:latin typeface="Calibri"/>
              <a:ea typeface="Calibri"/>
              <a:cs typeface="Calibri"/>
              <a:sym typeface="Calibri"/>
            </a:endParaRPr>
          </a:p>
        </p:txBody>
      </p:sp>
      <p:sp>
        <p:nvSpPr>
          <p:cNvPr id="1359" name="Google Shape;1359;p85"/>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46832</a:t>
            </a:r>
            <a:endParaRPr b="1" sz="1100">
              <a:latin typeface="Calibri"/>
              <a:ea typeface="Calibri"/>
              <a:cs typeface="Calibri"/>
              <a:sym typeface="Calibri"/>
            </a:endParaRPr>
          </a:p>
        </p:txBody>
      </p:sp>
      <p:sp>
        <p:nvSpPr>
          <p:cNvPr id="1360" name="Google Shape;1360;p85"/>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endParaRPr b="1" sz="1500">
              <a:solidFill>
                <a:schemeClr val="dk1"/>
              </a:solidFill>
              <a:latin typeface="Calibri"/>
              <a:ea typeface="Calibri"/>
              <a:cs typeface="Calibri"/>
              <a:sym typeface="Calibri"/>
            </a:endParaRPr>
          </a:p>
        </p:txBody>
      </p:sp>
      <p:sp>
        <p:nvSpPr>
          <p:cNvPr id="1361" name="Google Shape;1361;p85"/>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362" name="Google Shape;1362;p85"/>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363" name="Google Shape;1363;p85"/>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7" name="Shape 1367"/>
        <p:cNvGrpSpPr/>
        <p:nvPr/>
      </p:nvGrpSpPr>
      <p:grpSpPr>
        <a:xfrm>
          <a:off x="0" y="0"/>
          <a:ext cx="0" cy="0"/>
          <a:chOff x="0" y="0"/>
          <a:chExt cx="0" cy="0"/>
        </a:xfrm>
      </p:grpSpPr>
      <p:sp>
        <p:nvSpPr>
          <p:cNvPr id="1368" name="Google Shape;1368;p86"/>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72 Annotation</a:t>
            </a:r>
            <a:endParaRPr sz="2900"/>
          </a:p>
        </p:txBody>
      </p:sp>
      <p:sp>
        <p:nvSpPr>
          <p:cNvPr id="1369" name="Google Shape;1369;p86"/>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lang="en" sz="1200">
                <a:solidFill>
                  <a:schemeClr val="dk1"/>
                </a:solidFill>
                <a:latin typeface="Calibri"/>
                <a:ea typeface="Calibri"/>
                <a:cs typeface="Calibri"/>
                <a:sym typeface="Calibri"/>
              </a:rPr>
              <a:t>DNA primase </a:t>
            </a:r>
            <a:r>
              <a:rPr lang="en" sz="1200">
                <a:solidFill>
                  <a:schemeClr val="dk1"/>
                </a:solidFill>
                <a:latin typeface="Calibri"/>
                <a:ea typeface="Calibri"/>
                <a:cs typeface="Calibri"/>
                <a:sym typeface="Calibri"/>
              </a:rPr>
              <a:t>or </a:t>
            </a:r>
            <a:r>
              <a:rPr b="1" lang="en" sz="1200">
                <a:solidFill>
                  <a:schemeClr val="dk1"/>
                </a:solidFill>
                <a:latin typeface="Calibri"/>
                <a:ea typeface="Calibri"/>
                <a:cs typeface="Calibri"/>
                <a:sym typeface="Calibri"/>
              </a:rPr>
              <a:t>DNA primase/helicase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lang="en" sz="1200">
                <a:solidFill>
                  <a:schemeClr val="dk1"/>
                </a:solidFill>
                <a:latin typeface="Calibri"/>
                <a:ea typeface="Calibri"/>
                <a:cs typeface="Calibri"/>
                <a:sym typeface="Calibri"/>
              </a:rPr>
              <a:t>DNA primase/helicase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lang="en" sz="1200">
                <a:solidFill>
                  <a:schemeClr val="dk1"/>
                </a:solidFill>
                <a:latin typeface="Calibri"/>
                <a:ea typeface="Calibri"/>
                <a:cs typeface="Calibri"/>
                <a:sym typeface="Calibri"/>
              </a:rPr>
              <a:t>DNA primase/helicase </a:t>
            </a:r>
            <a:r>
              <a:rPr lang="en" sz="1200">
                <a:solidFill>
                  <a:schemeClr val="dk1"/>
                </a:solidFill>
                <a:latin typeface="Calibri"/>
                <a:ea typeface="Calibri"/>
                <a:cs typeface="Calibri"/>
                <a:sym typeface="Calibri"/>
              </a:rPr>
              <a:t>and </a:t>
            </a:r>
            <a:r>
              <a:rPr b="1" lang="en" sz="1200">
                <a:solidFill>
                  <a:schemeClr val="dk1"/>
                </a:solidFill>
                <a:latin typeface="Calibri"/>
                <a:ea typeface="Calibri"/>
                <a:cs typeface="Calibri"/>
                <a:sym typeface="Calibri"/>
              </a:rPr>
              <a:t>DNA helicase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370" name="Google Shape;1370;p86"/>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a:t>
            </a:r>
            <a:endParaRPr b="1" sz="1200"/>
          </a:p>
          <a:p>
            <a:pPr indent="-254000" lvl="0" marL="254000" rtl="0" algn="l">
              <a:lnSpc>
                <a:spcPct val="90000"/>
              </a:lnSpc>
              <a:spcBef>
                <a:spcPts val="800"/>
              </a:spcBef>
              <a:spcAft>
                <a:spcPts val="0"/>
              </a:spcAft>
              <a:buSzPts val="1200"/>
              <a:buChar char="•"/>
            </a:pPr>
            <a:r>
              <a:rPr lang="en" sz="1200"/>
              <a:t>Direction: </a:t>
            </a:r>
            <a:r>
              <a:rPr b="1" lang="en" sz="1200"/>
              <a:t>Rev</a:t>
            </a:r>
            <a:endParaRPr b="1" sz="1200"/>
          </a:p>
        </p:txBody>
      </p:sp>
      <p:sp>
        <p:nvSpPr>
          <p:cNvPr id="1371" name="Google Shape;1371;p86"/>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30 MAs, no alts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 Mashley, AluminumJesus, &amp; Gazebo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lang="en" sz="1200">
                <a:solidFill>
                  <a:schemeClr val="dk1"/>
                </a:solidFill>
                <a:latin typeface="Calibri"/>
                <a:ea typeface="Calibri"/>
                <a:cs typeface="Calibri"/>
                <a:sym typeface="Calibri"/>
              </a:rPr>
              <a:t>-5.414,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Gap: 177, Spacer: 9</a:t>
            </a:r>
            <a:endParaRPr b="0" i="0" sz="1329" u="none" cap="none" strike="noStrike">
              <a:solidFill>
                <a:schemeClr val="dk1"/>
              </a:solidFill>
              <a:latin typeface="Calibri"/>
              <a:ea typeface="Calibri"/>
              <a:cs typeface="Calibri"/>
              <a:sym typeface="Calibri"/>
            </a:endParaRPr>
          </a:p>
        </p:txBody>
      </p:sp>
      <p:sp>
        <p:nvSpPr>
          <p:cNvPr id="1372" name="Google Shape;1372;p86"/>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72</a:t>
            </a:r>
            <a:endParaRPr b="1" sz="1500">
              <a:solidFill>
                <a:schemeClr val="dk1"/>
              </a:solidFill>
              <a:latin typeface="Calibri"/>
              <a:ea typeface="Calibri"/>
              <a:cs typeface="Calibri"/>
              <a:sym typeface="Calibri"/>
            </a:endParaRPr>
          </a:p>
        </p:txBody>
      </p:sp>
      <p:sp>
        <p:nvSpPr>
          <p:cNvPr id="1373" name="Google Shape;1373;p86"/>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49223</a:t>
            </a:r>
            <a:endParaRPr b="1" sz="1500">
              <a:solidFill>
                <a:schemeClr val="dk1"/>
              </a:solidFill>
              <a:latin typeface="Calibri"/>
              <a:ea typeface="Calibri"/>
              <a:cs typeface="Calibri"/>
              <a:sym typeface="Calibri"/>
            </a:endParaRPr>
          </a:p>
        </p:txBody>
      </p:sp>
      <p:sp>
        <p:nvSpPr>
          <p:cNvPr id="1374" name="Google Shape;1374;p86"/>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47355</a:t>
            </a:r>
            <a:endParaRPr b="1" sz="1500">
              <a:solidFill>
                <a:schemeClr val="dk1"/>
              </a:solidFill>
              <a:latin typeface="Calibri"/>
              <a:ea typeface="Calibri"/>
              <a:cs typeface="Calibri"/>
              <a:sym typeface="Calibri"/>
            </a:endParaRPr>
          </a:p>
        </p:txBody>
      </p:sp>
      <p:sp>
        <p:nvSpPr>
          <p:cNvPr id="1375" name="Google Shape;1375;p86"/>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1869</a:t>
            </a:r>
            <a:endParaRPr b="1" sz="1500">
              <a:solidFill>
                <a:schemeClr val="dk1"/>
              </a:solidFill>
              <a:latin typeface="Calibri"/>
              <a:ea typeface="Calibri"/>
              <a:cs typeface="Calibri"/>
              <a:sym typeface="Calibri"/>
            </a:endParaRPr>
          </a:p>
        </p:txBody>
      </p:sp>
      <p:sp>
        <p:nvSpPr>
          <p:cNvPr id="1376" name="Google Shape;1376;p86"/>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49223</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10.82</a:t>
            </a:r>
            <a:endParaRPr b="1" sz="1100">
              <a:latin typeface="Calibri"/>
              <a:ea typeface="Calibri"/>
              <a:cs typeface="Calibri"/>
              <a:sym typeface="Calibri"/>
            </a:endParaRPr>
          </a:p>
        </p:txBody>
      </p:sp>
      <p:sp>
        <p:nvSpPr>
          <p:cNvPr id="1377" name="Google Shape;1377;p86"/>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49223</a:t>
            </a:r>
            <a:endParaRPr b="1" sz="1100">
              <a:latin typeface="Calibri"/>
              <a:ea typeface="Calibri"/>
              <a:cs typeface="Calibri"/>
              <a:sym typeface="Calibri"/>
            </a:endParaRPr>
          </a:p>
        </p:txBody>
      </p:sp>
      <p:sp>
        <p:nvSpPr>
          <p:cNvPr id="1378" name="Google Shape;1378;p86"/>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r>
              <a:rPr b="0" i="0" lang="en" sz="1500" u="none" cap="none" strike="noStrike">
                <a:solidFill>
                  <a:schemeClr val="dk1"/>
                </a:solidFill>
                <a:latin typeface="Calibri"/>
                <a:ea typeface="Calibri"/>
                <a:cs typeface="Calibri"/>
                <a:sym typeface="Calibri"/>
              </a:rPr>
              <a:t> </a:t>
            </a:r>
            <a:endParaRPr sz="1100"/>
          </a:p>
        </p:txBody>
      </p:sp>
      <p:sp>
        <p:nvSpPr>
          <p:cNvPr id="1379" name="Google Shape;1379;p86"/>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380" name="Google Shape;1380;p86"/>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381" name="Google Shape;1381;p86"/>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5" name="Shape 1385"/>
        <p:cNvGrpSpPr/>
        <p:nvPr/>
      </p:nvGrpSpPr>
      <p:grpSpPr>
        <a:xfrm>
          <a:off x="0" y="0"/>
          <a:ext cx="0" cy="0"/>
          <a:chOff x="0" y="0"/>
          <a:chExt cx="0" cy="0"/>
        </a:xfrm>
      </p:grpSpPr>
      <p:sp>
        <p:nvSpPr>
          <p:cNvPr id="1386" name="Google Shape;1386;p87"/>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73 Annotation</a:t>
            </a:r>
            <a:endParaRPr sz="2900"/>
          </a:p>
        </p:txBody>
      </p:sp>
      <p:sp>
        <p:nvSpPr>
          <p:cNvPr id="1387" name="Google Shape;1387;p87"/>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lang="en" sz="1200">
                <a:solidFill>
                  <a:schemeClr val="dk1"/>
                </a:solidFill>
                <a:latin typeface="Calibri"/>
                <a:ea typeface="Calibri"/>
                <a:cs typeface="Calibri"/>
                <a:sym typeface="Calibri"/>
              </a:rPr>
              <a:t>function unknown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388" name="Google Shape;1388;p87"/>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a:t>
            </a:r>
            <a:endParaRPr b="1" sz="1200"/>
          </a:p>
          <a:p>
            <a:pPr indent="-254000" lvl="0" marL="254000" rtl="0" algn="l">
              <a:lnSpc>
                <a:spcPct val="90000"/>
              </a:lnSpc>
              <a:spcBef>
                <a:spcPts val="800"/>
              </a:spcBef>
              <a:spcAft>
                <a:spcPts val="0"/>
              </a:spcAft>
              <a:buSzPts val="1200"/>
              <a:buChar char="•"/>
            </a:pPr>
            <a:r>
              <a:rPr lang="en" sz="1200"/>
              <a:t>Direction: </a:t>
            </a:r>
            <a:r>
              <a:rPr b="1" lang="en" sz="1200"/>
              <a:t>Rev</a:t>
            </a:r>
            <a:endParaRPr b="1" sz="1200"/>
          </a:p>
        </p:txBody>
      </p:sp>
      <p:sp>
        <p:nvSpPr>
          <p:cNvPr id="1389" name="Google Shape;1389;p87"/>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8 MAs, 17 alts (54026: 1, 50990: 16)</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 Namago, Gazebo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lang="en" sz="1200">
                <a:solidFill>
                  <a:schemeClr val="dk1"/>
                </a:solidFill>
                <a:latin typeface="Calibri"/>
                <a:ea typeface="Calibri"/>
                <a:cs typeface="Calibri"/>
                <a:sym typeface="Calibri"/>
              </a:rPr>
              <a:t>-1.951</a:t>
            </a:r>
            <a:r>
              <a:rPr b="1" i="0" lang="en" sz="1200" u="none" cap="none" strike="noStrike">
                <a:solidFill>
                  <a:schemeClr val="dk1"/>
                </a:solidFill>
                <a:latin typeface="Calibri"/>
                <a:ea typeface="Calibri"/>
                <a:cs typeface="Calibri"/>
                <a:sym typeface="Calibri"/>
              </a:rPr>
              <a:t>,</a:t>
            </a:r>
            <a:r>
              <a:rPr b="1" lang="en" sz="1200">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Gap: 133, Spacer: 8</a:t>
            </a:r>
            <a:endParaRPr b="0" i="0" sz="1329" u="none" cap="none" strike="noStrike">
              <a:solidFill>
                <a:schemeClr val="dk1"/>
              </a:solidFill>
              <a:latin typeface="Calibri"/>
              <a:ea typeface="Calibri"/>
              <a:cs typeface="Calibri"/>
              <a:sym typeface="Calibri"/>
            </a:endParaRPr>
          </a:p>
        </p:txBody>
      </p:sp>
      <p:sp>
        <p:nvSpPr>
          <p:cNvPr id="1390" name="Google Shape;1390;p87"/>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73</a:t>
            </a:r>
            <a:endParaRPr b="1" sz="1500">
              <a:solidFill>
                <a:schemeClr val="dk1"/>
              </a:solidFill>
              <a:latin typeface="Calibri"/>
              <a:ea typeface="Calibri"/>
              <a:cs typeface="Calibri"/>
              <a:sym typeface="Calibri"/>
            </a:endParaRPr>
          </a:p>
        </p:txBody>
      </p:sp>
      <p:sp>
        <p:nvSpPr>
          <p:cNvPr id="1391" name="Google Shape;1391;p87"/>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50894</a:t>
            </a:r>
            <a:endParaRPr b="1" sz="1500">
              <a:solidFill>
                <a:schemeClr val="dk1"/>
              </a:solidFill>
              <a:latin typeface="Calibri"/>
              <a:ea typeface="Calibri"/>
              <a:cs typeface="Calibri"/>
              <a:sym typeface="Calibri"/>
            </a:endParaRPr>
          </a:p>
        </p:txBody>
      </p:sp>
      <p:sp>
        <p:nvSpPr>
          <p:cNvPr id="1392" name="Google Shape;1392;p87"/>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49401</a:t>
            </a:r>
            <a:endParaRPr b="1" sz="1500">
              <a:solidFill>
                <a:schemeClr val="dk1"/>
              </a:solidFill>
              <a:latin typeface="Calibri"/>
              <a:ea typeface="Calibri"/>
              <a:cs typeface="Calibri"/>
              <a:sym typeface="Calibri"/>
            </a:endParaRPr>
          </a:p>
        </p:txBody>
      </p:sp>
      <p:sp>
        <p:nvSpPr>
          <p:cNvPr id="1393" name="Google Shape;1393;p87"/>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1494</a:t>
            </a:r>
            <a:endParaRPr b="1" sz="1500">
              <a:solidFill>
                <a:schemeClr val="dk1"/>
              </a:solidFill>
              <a:latin typeface="Calibri"/>
              <a:ea typeface="Calibri"/>
              <a:cs typeface="Calibri"/>
              <a:sym typeface="Calibri"/>
            </a:endParaRPr>
          </a:p>
        </p:txBody>
      </p:sp>
      <p:sp>
        <p:nvSpPr>
          <p:cNvPr id="1394" name="Google Shape;1394;p87"/>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50894</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12.49</a:t>
            </a:r>
            <a:endParaRPr b="1" sz="1100"/>
          </a:p>
        </p:txBody>
      </p:sp>
      <p:sp>
        <p:nvSpPr>
          <p:cNvPr id="1395" name="Google Shape;1395;p87"/>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50894</a:t>
            </a:r>
            <a:endParaRPr b="1" sz="1100">
              <a:latin typeface="Calibri"/>
              <a:ea typeface="Calibri"/>
              <a:cs typeface="Calibri"/>
              <a:sym typeface="Calibri"/>
            </a:endParaRPr>
          </a:p>
        </p:txBody>
      </p:sp>
      <p:sp>
        <p:nvSpPr>
          <p:cNvPr id="1396" name="Google Shape;1396;p87"/>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r>
              <a:rPr b="0" i="0" lang="en" sz="1500" u="none" cap="none" strike="noStrike">
                <a:solidFill>
                  <a:schemeClr val="dk1"/>
                </a:solidFill>
                <a:latin typeface="Calibri"/>
                <a:ea typeface="Calibri"/>
                <a:cs typeface="Calibri"/>
                <a:sym typeface="Calibri"/>
              </a:rPr>
              <a:t> </a:t>
            </a:r>
            <a:endParaRPr sz="1100"/>
          </a:p>
        </p:txBody>
      </p:sp>
      <p:sp>
        <p:nvSpPr>
          <p:cNvPr id="1397" name="Google Shape;1397;p87"/>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Sariah </a:t>
            </a:r>
            <a:endParaRPr sz="1100"/>
          </a:p>
        </p:txBody>
      </p:sp>
      <p:sp>
        <p:nvSpPr>
          <p:cNvPr id="1398" name="Google Shape;1398;p87"/>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399" name="Google Shape;1399;p87"/>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Blast and TmHmm suggested it could be a membrane protein, but SOSUI disagreed.</a:t>
            </a:r>
            <a:endParaRPr sz="1100"/>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3" name="Shape 1403"/>
        <p:cNvGrpSpPr/>
        <p:nvPr/>
      </p:nvGrpSpPr>
      <p:grpSpPr>
        <a:xfrm>
          <a:off x="0" y="0"/>
          <a:ext cx="0" cy="0"/>
          <a:chOff x="0" y="0"/>
          <a:chExt cx="0" cy="0"/>
        </a:xfrm>
      </p:grpSpPr>
      <p:sp>
        <p:nvSpPr>
          <p:cNvPr id="1404" name="Google Shape;1404;p88"/>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74 Annotation</a:t>
            </a:r>
            <a:endParaRPr sz="2900"/>
          </a:p>
        </p:txBody>
      </p:sp>
      <p:sp>
        <p:nvSpPr>
          <p:cNvPr id="1405" name="Google Shape;1405;p88"/>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lang="en" sz="1200">
                <a:solidFill>
                  <a:schemeClr val="dk1"/>
                </a:solidFill>
                <a:latin typeface="Calibri"/>
                <a:ea typeface="Calibri"/>
                <a:cs typeface="Calibri"/>
                <a:sym typeface="Calibri"/>
              </a:rPr>
              <a:t>ribbon-helix-helix DNA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lang="en" sz="1200">
                <a:solidFill>
                  <a:schemeClr val="dk1"/>
                </a:solidFill>
                <a:latin typeface="Calibri"/>
                <a:ea typeface="Calibri"/>
                <a:cs typeface="Calibri"/>
                <a:sym typeface="Calibri"/>
              </a:rPr>
              <a:t>r</a:t>
            </a:r>
            <a:r>
              <a:rPr b="1" i="0" lang="en" sz="1200" u="none" cap="none" strike="noStrike">
                <a:solidFill>
                  <a:schemeClr val="dk1"/>
                </a:solidFill>
                <a:latin typeface="Calibri"/>
                <a:ea typeface="Calibri"/>
                <a:cs typeface="Calibri"/>
                <a:sym typeface="Calibri"/>
              </a:rPr>
              <a:t>ibbon-helix-helix DNA binding domai</a:t>
            </a:r>
            <a:r>
              <a:rPr b="1" lang="en" sz="1200">
                <a:solidFill>
                  <a:schemeClr val="dk1"/>
                </a:solidFill>
                <a:latin typeface="Calibri"/>
                <a:ea typeface="Calibri"/>
                <a:cs typeface="Calibri"/>
                <a:sym typeface="Calibri"/>
              </a:rPr>
              <a:t>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r</a:t>
            </a:r>
            <a:r>
              <a:rPr b="1" i="0" lang="en" sz="1200" u="none" cap="none" strike="noStrike">
                <a:solidFill>
                  <a:schemeClr val="dk1"/>
                </a:solidFill>
                <a:latin typeface="Calibri"/>
                <a:ea typeface="Calibri"/>
                <a:cs typeface="Calibri"/>
                <a:sym typeface="Calibri"/>
              </a:rPr>
              <a:t>ibbon-helix-helix DNA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406" name="Google Shape;1406;p88"/>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a:t>
            </a:r>
            <a:endParaRPr b="1" sz="1200"/>
          </a:p>
          <a:p>
            <a:pPr indent="-254000" lvl="0" marL="254000" rtl="0" algn="l">
              <a:lnSpc>
                <a:spcPct val="90000"/>
              </a:lnSpc>
              <a:spcBef>
                <a:spcPts val="800"/>
              </a:spcBef>
              <a:spcAft>
                <a:spcPts val="0"/>
              </a:spcAft>
              <a:buSzPts val="1200"/>
              <a:buChar char="•"/>
            </a:pPr>
            <a:r>
              <a:rPr lang="en" sz="1200"/>
              <a:t>Direction: </a:t>
            </a:r>
            <a:r>
              <a:rPr b="1" lang="en" sz="1200"/>
              <a:t>Rev</a:t>
            </a:r>
            <a:endParaRPr b="1" sz="1200"/>
          </a:p>
        </p:txBody>
      </p:sp>
      <p:sp>
        <p:nvSpPr>
          <p:cNvPr id="1407" name="Google Shape;1407;p88"/>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19 MAs, no alts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 StrawberryJamm</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lang="en" sz="1200">
                <a:solidFill>
                  <a:schemeClr val="dk1"/>
                </a:solidFill>
                <a:latin typeface="Calibri"/>
                <a:ea typeface="Calibri"/>
                <a:cs typeface="Calibri"/>
                <a:sym typeface="Calibri"/>
              </a:rPr>
              <a:t>-1.748</a:t>
            </a:r>
            <a:r>
              <a:rPr b="1" i="0" lang="en" sz="1200" u="none" cap="none" strike="noStrike">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Overlap: 4; Spacer: 9</a:t>
            </a:r>
            <a:endParaRPr b="0" i="0" sz="1329" u="none" cap="none" strike="noStrike">
              <a:solidFill>
                <a:schemeClr val="dk1"/>
              </a:solidFill>
              <a:latin typeface="Calibri"/>
              <a:ea typeface="Calibri"/>
              <a:cs typeface="Calibri"/>
              <a:sym typeface="Calibri"/>
            </a:endParaRPr>
          </a:p>
        </p:txBody>
      </p:sp>
      <p:sp>
        <p:nvSpPr>
          <p:cNvPr id="1408" name="Google Shape;1408;p88"/>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74</a:t>
            </a:r>
            <a:endParaRPr b="1" sz="1500">
              <a:solidFill>
                <a:schemeClr val="dk1"/>
              </a:solidFill>
              <a:latin typeface="Calibri"/>
              <a:ea typeface="Calibri"/>
              <a:cs typeface="Calibri"/>
              <a:sym typeface="Calibri"/>
            </a:endParaRPr>
          </a:p>
        </p:txBody>
      </p:sp>
      <p:sp>
        <p:nvSpPr>
          <p:cNvPr id="1409" name="Google Shape;1409;p88"/>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51306</a:t>
            </a:r>
            <a:endParaRPr b="1" sz="1500">
              <a:solidFill>
                <a:schemeClr val="dk1"/>
              </a:solidFill>
              <a:latin typeface="Calibri"/>
              <a:ea typeface="Calibri"/>
              <a:cs typeface="Calibri"/>
              <a:sym typeface="Calibri"/>
            </a:endParaRPr>
          </a:p>
        </p:txBody>
      </p:sp>
      <p:sp>
        <p:nvSpPr>
          <p:cNvPr id="1410" name="Google Shape;1410;p88"/>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51028</a:t>
            </a:r>
            <a:endParaRPr b="1" sz="1500">
              <a:solidFill>
                <a:schemeClr val="dk1"/>
              </a:solidFill>
              <a:latin typeface="Calibri"/>
              <a:ea typeface="Calibri"/>
              <a:cs typeface="Calibri"/>
              <a:sym typeface="Calibri"/>
            </a:endParaRPr>
          </a:p>
        </p:txBody>
      </p:sp>
      <p:sp>
        <p:nvSpPr>
          <p:cNvPr id="1411" name="Google Shape;1411;p88"/>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279</a:t>
            </a:r>
            <a:endParaRPr b="1" sz="1500">
              <a:solidFill>
                <a:schemeClr val="dk1"/>
              </a:solidFill>
              <a:latin typeface="Calibri"/>
              <a:ea typeface="Calibri"/>
              <a:cs typeface="Calibri"/>
              <a:sym typeface="Calibri"/>
            </a:endParaRPr>
          </a:p>
        </p:txBody>
      </p:sp>
      <p:sp>
        <p:nvSpPr>
          <p:cNvPr id="1412" name="Google Shape;1412;p88"/>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51306</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12.88</a:t>
            </a:r>
            <a:endParaRPr b="1" sz="1100">
              <a:latin typeface="Calibri"/>
              <a:ea typeface="Calibri"/>
              <a:cs typeface="Calibri"/>
              <a:sym typeface="Calibri"/>
            </a:endParaRPr>
          </a:p>
        </p:txBody>
      </p:sp>
      <p:sp>
        <p:nvSpPr>
          <p:cNvPr id="1413" name="Google Shape;1413;p88"/>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51306</a:t>
            </a:r>
            <a:endParaRPr b="1" sz="1100">
              <a:latin typeface="Calibri"/>
              <a:ea typeface="Calibri"/>
              <a:cs typeface="Calibri"/>
              <a:sym typeface="Calibri"/>
            </a:endParaRPr>
          </a:p>
        </p:txBody>
      </p:sp>
      <p:sp>
        <p:nvSpPr>
          <p:cNvPr id="1414" name="Google Shape;1414;p88"/>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r>
              <a:rPr b="0" i="0" lang="en" sz="1500" u="none" cap="none" strike="noStrike">
                <a:solidFill>
                  <a:schemeClr val="dk1"/>
                </a:solidFill>
                <a:latin typeface="Calibri"/>
                <a:ea typeface="Calibri"/>
                <a:cs typeface="Calibri"/>
                <a:sym typeface="Calibri"/>
              </a:rPr>
              <a:t> </a:t>
            </a:r>
            <a:endParaRPr sz="1100"/>
          </a:p>
        </p:txBody>
      </p:sp>
      <p:sp>
        <p:nvSpPr>
          <p:cNvPr id="1415" name="Google Shape;1415;p88"/>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416" name="Google Shape;1416;p88"/>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417" name="Google Shape;1417;p88"/>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1" name="Shape 1421"/>
        <p:cNvGrpSpPr/>
        <p:nvPr/>
      </p:nvGrpSpPr>
      <p:grpSpPr>
        <a:xfrm>
          <a:off x="0" y="0"/>
          <a:ext cx="0" cy="0"/>
          <a:chOff x="0" y="0"/>
          <a:chExt cx="0" cy="0"/>
        </a:xfrm>
      </p:grpSpPr>
      <p:sp>
        <p:nvSpPr>
          <p:cNvPr id="1422" name="Google Shape;1422;p89"/>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75 Annotation</a:t>
            </a:r>
            <a:endParaRPr sz="2900"/>
          </a:p>
        </p:txBody>
      </p:sp>
      <p:sp>
        <p:nvSpPr>
          <p:cNvPr id="1423" name="Google Shape;1423;p89"/>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lang="en" sz="1200">
                <a:solidFill>
                  <a:schemeClr val="dk1"/>
                </a:solidFill>
                <a:latin typeface="Calibri"/>
                <a:ea typeface="Calibri"/>
                <a:cs typeface="Calibri"/>
                <a:sym typeface="Calibri"/>
              </a:rPr>
              <a:t>function unknown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none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424" name="Google Shape;1424;p89"/>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 starting around 51525 and staying high to the end</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a:t>
            </a:r>
            <a:endParaRPr b="1" sz="1200"/>
          </a:p>
          <a:p>
            <a:pPr indent="-254000" lvl="0" marL="254000" rtl="0" algn="l">
              <a:lnSpc>
                <a:spcPct val="90000"/>
              </a:lnSpc>
              <a:spcBef>
                <a:spcPts val="800"/>
              </a:spcBef>
              <a:spcAft>
                <a:spcPts val="0"/>
              </a:spcAft>
              <a:buSzPts val="1200"/>
              <a:buChar char="•"/>
            </a:pPr>
            <a:r>
              <a:rPr lang="en" sz="1200"/>
              <a:t>Direction: </a:t>
            </a:r>
            <a:r>
              <a:rPr b="1" lang="en" sz="1200"/>
              <a:t>Rev</a:t>
            </a:r>
            <a:endParaRPr b="1" sz="1200"/>
          </a:p>
        </p:txBody>
      </p:sp>
      <p:sp>
        <p:nvSpPr>
          <p:cNvPr id="1425" name="Google Shape;1425;p89"/>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3 alts*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lang="en" sz="1200">
                <a:solidFill>
                  <a:schemeClr val="dk1"/>
                </a:solidFill>
                <a:latin typeface="Calibri"/>
                <a:ea typeface="Calibri"/>
                <a:cs typeface="Calibri"/>
                <a:sym typeface="Calibri"/>
              </a:rPr>
              <a:t>-4.817</a:t>
            </a:r>
            <a:r>
              <a:rPr b="1" i="0" lang="en" sz="1200" u="none" cap="none" strike="noStrike">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Overlap: 17, spacer: 5</a:t>
            </a:r>
            <a:endParaRPr b="0" i="0" sz="1329" u="none" cap="none" strike="noStrike">
              <a:solidFill>
                <a:schemeClr val="dk1"/>
              </a:solidFill>
              <a:latin typeface="Calibri"/>
              <a:ea typeface="Calibri"/>
              <a:cs typeface="Calibri"/>
              <a:sym typeface="Calibri"/>
            </a:endParaRPr>
          </a:p>
        </p:txBody>
      </p:sp>
      <p:sp>
        <p:nvSpPr>
          <p:cNvPr id="1426" name="Google Shape;1426;p89"/>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75</a:t>
            </a:r>
            <a:endParaRPr b="1" sz="1500">
              <a:solidFill>
                <a:schemeClr val="dk1"/>
              </a:solidFill>
              <a:latin typeface="Calibri"/>
              <a:ea typeface="Calibri"/>
              <a:cs typeface="Calibri"/>
              <a:sym typeface="Calibri"/>
            </a:endParaRPr>
          </a:p>
        </p:txBody>
      </p:sp>
      <p:sp>
        <p:nvSpPr>
          <p:cNvPr id="1427" name="Google Shape;1427;p89"/>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51575</a:t>
            </a:r>
            <a:endParaRPr b="1" sz="1500">
              <a:solidFill>
                <a:schemeClr val="dk1"/>
              </a:solidFill>
              <a:latin typeface="Calibri"/>
              <a:ea typeface="Calibri"/>
              <a:cs typeface="Calibri"/>
              <a:sym typeface="Calibri"/>
            </a:endParaRPr>
          </a:p>
        </p:txBody>
      </p:sp>
      <p:sp>
        <p:nvSpPr>
          <p:cNvPr id="1428" name="Google Shape;1428;p89"/>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51303</a:t>
            </a:r>
            <a:endParaRPr b="1" sz="1500">
              <a:solidFill>
                <a:schemeClr val="dk1"/>
              </a:solidFill>
              <a:latin typeface="Calibri"/>
              <a:ea typeface="Calibri"/>
              <a:cs typeface="Calibri"/>
              <a:sym typeface="Calibri"/>
            </a:endParaRPr>
          </a:p>
        </p:txBody>
      </p:sp>
      <p:sp>
        <p:nvSpPr>
          <p:cNvPr id="1429" name="Google Shape;1429;p89"/>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273</a:t>
            </a:r>
            <a:endParaRPr b="1" sz="1500">
              <a:solidFill>
                <a:schemeClr val="dk1"/>
              </a:solidFill>
              <a:latin typeface="Calibri"/>
              <a:ea typeface="Calibri"/>
              <a:cs typeface="Calibri"/>
              <a:sym typeface="Calibri"/>
            </a:endParaRPr>
          </a:p>
        </p:txBody>
      </p:sp>
      <p:sp>
        <p:nvSpPr>
          <p:cNvPr id="1430" name="Google Shape;1430;p89"/>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51473</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15.71</a:t>
            </a:r>
            <a:endParaRPr b="1" sz="1100"/>
          </a:p>
        </p:txBody>
      </p:sp>
      <p:sp>
        <p:nvSpPr>
          <p:cNvPr id="1431" name="Google Shape;1431;p89"/>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51473</a:t>
            </a:r>
            <a:endParaRPr b="1" sz="1100">
              <a:latin typeface="Calibri"/>
              <a:ea typeface="Calibri"/>
              <a:cs typeface="Calibri"/>
              <a:sym typeface="Calibri"/>
            </a:endParaRPr>
          </a:p>
        </p:txBody>
      </p:sp>
      <p:sp>
        <p:nvSpPr>
          <p:cNvPr id="1432" name="Google Shape;1432;p89"/>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r>
              <a:rPr b="0" i="0" lang="en" sz="1500" u="none" cap="none" strike="noStrike">
                <a:solidFill>
                  <a:schemeClr val="dk1"/>
                </a:solidFill>
                <a:latin typeface="Calibri"/>
                <a:ea typeface="Calibri"/>
                <a:cs typeface="Calibri"/>
                <a:sym typeface="Calibri"/>
              </a:rPr>
              <a:t> </a:t>
            </a:r>
            <a:endParaRPr sz="1100"/>
          </a:p>
        </p:txBody>
      </p:sp>
      <p:sp>
        <p:nvSpPr>
          <p:cNvPr id="1433" name="Google Shape;1433;p89"/>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a:t>
            </a:r>
            <a:endParaRPr sz="1500">
              <a:solidFill>
                <a:schemeClr val="dk1"/>
              </a:solidFill>
              <a:latin typeface="Calibri"/>
              <a:ea typeface="Calibri"/>
              <a:cs typeface="Calibri"/>
              <a:sym typeface="Calibri"/>
            </a:endParaRPr>
          </a:p>
        </p:txBody>
      </p:sp>
      <p:sp>
        <p:nvSpPr>
          <p:cNvPr id="1434" name="Google Shape;1434;p89"/>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435" name="Google Shape;1435;p89"/>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10000"/>
          </a:bodyPr>
          <a:lstStyle/>
          <a:p>
            <a:pPr indent="0" lvl="0" marL="0" marR="0" rtl="0" algn="l">
              <a:lnSpc>
                <a:spcPct val="90000"/>
              </a:lnSpc>
              <a:spcBef>
                <a:spcPts val="0"/>
              </a:spcBef>
              <a:spcAft>
                <a:spcPts val="0"/>
              </a:spcAft>
              <a:buClr>
                <a:schemeClr val="dk1"/>
              </a:buClr>
              <a:buSzPct val="100000"/>
              <a:buFont typeface="Arial"/>
              <a:buNone/>
            </a:pPr>
            <a:r>
              <a:rPr b="0" i="0" lang="en" sz="1400" u="none" cap="none" strike="noStrike">
                <a:solidFill>
                  <a:schemeClr val="dk1"/>
                </a:solidFill>
                <a:latin typeface="Calibri"/>
                <a:ea typeface="Calibri"/>
                <a:cs typeface="Calibri"/>
                <a:sym typeface="Calibri"/>
              </a:rPr>
              <a:t>Notes: I</a:t>
            </a:r>
            <a:r>
              <a:rPr lang="en">
                <a:solidFill>
                  <a:schemeClr val="dk1"/>
                </a:solidFill>
                <a:latin typeface="Calibri"/>
                <a:ea typeface="Calibri"/>
                <a:cs typeface="Calibri"/>
                <a:sym typeface="Calibri"/>
              </a:rPr>
              <a:t> changed the start site to include all the coding potential. It has better alignment in Blast, a better SD score, and the overlap is less than 30. *The other phages that use this start are in a different starterator report.</a:t>
            </a:r>
            <a:endParaRPr>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ct val="100000"/>
              <a:buFont typeface="Arial"/>
              <a:buNone/>
            </a:pPr>
            <a:r>
              <a:rPr lang="en">
                <a:solidFill>
                  <a:schemeClr val="dk1"/>
                </a:solidFill>
                <a:latin typeface="Calibri"/>
                <a:ea typeface="Calibri"/>
                <a:cs typeface="Calibri"/>
                <a:sym typeface="Calibri"/>
              </a:rPr>
              <a:t>Notes from Paige: Don’t genemark and glimmer agree? I believe it also includes all of the function region because it is the LORF. Everything else looks good.  Notes from Dr. T: I see the case you are both making. Since there is no function predicted, it’s a bit harder to use synteny. I am choosing the longer ORF</a:t>
            </a:r>
            <a:endParaRPr>
              <a:solidFill>
                <a:schemeClr val="dk1"/>
              </a:solidFill>
              <a:latin typeface="Calibri"/>
              <a:ea typeface="Calibri"/>
              <a:cs typeface="Calibri"/>
              <a:sym typeface="Calibri"/>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9" name="Shape 1439"/>
        <p:cNvGrpSpPr/>
        <p:nvPr/>
      </p:nvGrpSpPr>
      <p:grpSpPr>
        <a:xfrm>
          <a:off x="0" y="0"/>
          <a:ext cx="0" cy="0"/>
          <a:chOff x="0" y="0"/>
          <a:chExt cx="0" cy="0"/>
        </a:xfrm>
      </p:grpSpPr>
      <p:sp>
        <p:nvSpPr>
          <p:cNvPr id="1440" name="Google Shape;1440;p90"/>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76 Annotation</a:t>
            </a:r>
            <a:endParaRPr sz="2900"/>
          </a:p>
        </p:txBody>
      </p:sp>
      <p:sp>
        <p:nvSpPr>
          <p:cNvPr id="1441" name="Google Shape;1441;p90"/>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lang="en" sz="1200">
                <a:solidFill>
                  <a:schemeClr val="dk1"/>
                </a:solidFill>
                <a:latin typeface="Calibri"/>
                <a:ea typeface="Calibri"/>
                <a:cs typeface="Calibri"/>
                <a:sym typeface="Calibri"/>
              </a:rPr>
              <a:t>function unknown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lang="en" sz="1200">
                <a:solidFill>
                  <a:schemeClr val="dk1"/>
                </a:solidFill>
                <a:latin typeface="Calibri"/>
                <a:ea typeface="Calibri"/>
                <a:cs typeface="Calibri"/>
                <a:sym typeface="Calibri"/>
              </a:rPr>
              <a:t>membrane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Yes</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442" name="Google Shape;1442;p90"/>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a:t>
            </a:r>
            <a:endParaRPr b="1" sz="1200"/>
          </a:p>
          <a:p>
            <a:pPr indent="-254000" lvl="0" marL="254000" rtl="0" algn="l">
              <a:lnSpc>
                <a:spcPct val="90000"/>
              </a:lnSpc>
              <a:spcBef>
                <a:spcPts val="800"/>
              </a:spcBef>
              <a:spcAft>
                <a:spcPts val="0"/>
              </a:spcAft>
              <a:buSzPts val="1200"/>
              <a:buChar char="•"/>
            </a:pPr>
            <a:r>
              <a:rPr lang="en" sz="1200"/>
              <a:t>Direction: </a:t>
            </a:r>
            <a:r>
              <a:rPr b="1" lang="en" sz="1200"/>
              <a:t>Rev</a:t>
            </a:r>
            <a:endParaRPr b="1" sz="1200"/>
          </a:p>
        </p:txBody>
      </p:sp>
      <p:sp>
        <p:nvSpPr>
          <p:cNvPr id="1443" name="Google Shape;1443;p90"/>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14 MAs, no alts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a:t>
            </a:r>
            <a:r>
              <a:rPr b="1" i="0" lang="en" sz="1200" u="none" cap="none" strike="noStrike">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 Nike, StrawberryJamm</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lang="en" sz="1200">
                <a:solidFill>
                  <a:schemeClr val="dk1"/>
                </a:solidFill>
                <a:latin typeface="Calibri"/>
                <a:ea typeface="Calibri"/>
                <a:cs typeface="Calibri"/>
                <a:sym typeface="Calibri"/>
              </a:rPr>
              <a:t>-2.414,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Overlap: 17, Spacer: 12</a:t>
            </a:r>
            <a:endParaRPr b="0" i="0" sz="1329" u="none" cap="none" strike="noStrike">
              <a:solidFill>
                <a:schemeClr val="dk1"/>
              </a:solidFill>
              <a:latin typeface="Calibri"/>
              <a:ea typeface="Calibri"/>
              <a:cs typeface="Calibri"/>
              <a:sym typeface="Calibri"/>
            </a:endParaRPr>
          </a:p>
        </p:txBody>
      </p:sp>
      <p:sp>
        <p:nvSpPr>
          <p:cNvPr id="1444" name="Google Shape;1444;p90"/>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76</a:t>
            </a:r>
            <a:endParaRPr b="1" sz="1500">
              <a:solidFill>
                <a:schemeClr val="dk1"/>
              </a:solidFill>
              <a:latin typeface="Calibri"/>
              <a:ea typeface="Calibri"/>
              <a:cs typeface="Calibri"/>
              <a:sym typeface="Calibri"/>
            </a:endParaRPr>
          </a:p>
        </p:txBody>
      </p:sp>
      <p:sp>
        <p:nvSpPr>
          <p:cNvPr id="1445" name="Google Shape;1445;p90"/>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51738</a:t>
            </a:r>
            <a:endParaRPr b="1" sz="1500">
              <a:solidFill>
                <a:schemeClr val="dk1"/>
              </a:solidFill>
              <a:latin typeface="Calibri"/>
              <a:ea typeface="Calibri"/>
              <a:cs typeface="Calibri"/>
              <a:sym typeface="Calibri"/>
            </a:endParaRPr>
          </a:p>
        </p:txBody>
      </p:sp>
      <p:sp>
        <p:nvSpPr>
          <p:cNvPr id="1446" name="Google Shape;1446;p90"/>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51559</a:t>
            </a:r>
            <a:endParaRPr b="1" sz="1500">
              <a:solidFill>
                <a:schemeClr val="dk1"/>
              </a:solidFill>
              <a:latin typeface="Calibri"/>
              <a:ea typeface="Calibri"/>
              <a:cs typeface="Calibri"/>
              <a:sym typeface="Calibri"/>
            </a:endParaRPr>
          </a:p>
        </p:txBody>
      </p:sp>
      <p:sp>
        <p:nvSpPr>
          <p:cNvPr id="1447" name="Google Shape;1447;p90"/>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r>
              <a:rPr lang="en" sz="1500">
                <a:solidFill>
                  <a:schemeClr val="dk1"/>
                </a:solidFill>
                <a:latin typeface="Calibri"/>
                <a:ea typeface="Calibri"/>
                <a:cs typeface="Calibri"/>
                <a:sym typeface="Calibri"/>
              </a:rPr>
              <a:t>:</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180</a:t>
            </a:r>
            <a:endParaRPr b="1" sz="1500">
              <a:solidFill>
                <a:schemeClr val="dk1"/>
              </a:solidFill>
              <a:latin typeface="Calibri"/>
              <a:ea typeface="Calibri"/>
              <a:cs typeface="Calibri"/>
              <a:sym typeface="Calibri"/>
            </a:endParaRPr>
          </a:p>
        </p:txBody>
      </p:sp>
      <p:sp>
        <p:nvSpPr>
          <p:cNvPr id="1448" name="Google Shape;1448;p90"/>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51738</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5.51</a:t>
            </a:r>
            <a:endParaRPr b="1" sz="1100">
              <a:latin typeface="Calibri"/>
              <a:ea typeface="Calibri"/>
              <a:cs typeface="Calibri"/>
              <a:sym typeface="Calibri"/>
            </a:endParaRPr>
          </a:p>
        </p:txBody>
      </p:sp>
      <p:sp>
        <p:nvSpPr>
          <p:cNvPr id="1449" name="Google Shape;1449;p90"/>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51738</a:t>
            </a:r>
            <a:endParaRPr b="1" sz="1100">
              <a:latin typeface="Calibri"/>
              <a:ea typeface="Calibri"/>
              <a:cs typeface="Calibri"/>
              <a:sym typeface="Calibri"/>
            </a:endParaRPr>
          </a:p>
        </p:txBody>
      </p:sp>
      <p:sp>
        <p:nvSpPr>
          <p:cNvPr id="1450" name="Google Shape;1450;p90"/>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endParaRPr b="1"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 </a:t>
            </a:r>
            <a:endParaRPr sz="1100"/>
          </a:p>
        </p:txBody>
      </p:sp>
      <p:sp>
        <p:nvSpPr>
          <p:cNvPr id="1451" name="Google Shape;1451;p90"/>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452" name="Google Shape;1452;p90"/>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453" name="Google Shape;1453;p90"/>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H</a:t>
            </a:r>
            <a:r>
              <a:rPr lang="en">
                <a:solidFill>
                  <a:schemeClr val="dk1"/>
                </a:solidFill>
                <a:latin typeface="Calibri"/>
                <a:ea typeface="Calibri"/>
                <a:cs typeface="Calibri"/>
                <a:sym typeface="Calibri"/>
              </a:rPr>
              <a:t>as 2 transmembrane regions in TmHmm</a:t>
            </a:r>
            <a:endParaRPr sz="1100"/>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7" name="Shape 1457"/>
        <p:cNvGrpSpPr/>
        <p:nvPr/>
      </p:nvGrpSpPr>
      <p:grpSpPr>
        <a:xfrm>
          <a:off x="0" y="0"/>
          <a:ext cx="0" cy="0"/>
          <a:chOff x="0" y="0"/>
          <a:chExt cx="0" cy="0"/>
        </a:xfrm>
      </p:grpSpPr>
      <p:sp>
        <p:nvSpPr>
          <p:cNvPr id="1458" name="Google Shape;1458;p91"/>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77 Annotation</a:t>
            </a:r>
            <a:endParaRPr sz="2900"/>
          </a:p>
        </p:txBody>
      </p:sp>
      <p:sp>
        <p:nvSpPr>
          <p:cNvPr id="1459" name="Google Shape;1459;p91"/>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Hypothetical </a:t>
            </a:r>
            <a:r>
              <a:rPr b="1" lang="en" sz="1200">
                <a:solidFill>
                  <a:schemeClr val="dk1"/>
                </a:solidFill>
                <a:latin typeface="Calibri"/>
                <a:ea typeface="Calibri"/>
                <a:cs typeface="Calibri"/>
                <a:sym typeface="Calibri"/>
              </a:rPr>
              <a:t>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Protein(Both)</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a:t>
            </a:r>
            <a:r>
              <a:rPr b="1" lang="en" sz="1200">
                <a:solidFill>
                  <a:schemeClr val="dk1"/>
                </a:solidFill>
                <a:latin typeface="Calibri"/>
                <a:ea typeface="Calibri"/>
                <a:cs typeface="Calibri"/>
                <a:sym typeface="Calibri"/>
              </a:rPr>
              <a:t>No reasonable extractable data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a:t>
            </a:r>
            <a:r>
              <a:rPr lang="en" sz="1200">
                <a:solidFill>
                  <a:schemeClr val="dk1"/>
                </a:solidFill>
                <a:latin typeface="Calibri"/>
                <a:ea typeface="Calibri"/>
                <a:cs typeface="Calibri"/>
                <a:sym typeface="Calibri"/>
              </a:rPr>
              <a:t> No</a:t>
            </a:r>
            <a:endParaRPr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460" name="Google Shape;1460;p91"/>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rtl="0" algn="ctr">
              <a:lnSpc>
                <a:spcPct val="90000"/>
              </a:lnSpc>
              <a:spcBef>
                <a:spcPts val="0"/>
              </a:spcBef>
              <a:spcAft>
                <a:spcPts val="0"/>
              </a:spcAft>
              <a:buClr>
                <a:schemeClr val="dk1"/>
              </a:buClr>
              <a:buSzPct val="64285"/>
              <a:buNone/>
            </a:pPr>
            <a:r>
              <a:rPr lang="en"/>
              <a:t>Is it a gene? Yes</a:t>
            </a:r>
            <a:endParaRPr b="1"/>
          </a:p>
          <a:p>
            <a:pPr indent="-242570"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r>
              <a:rPr b="1" lang="en" sz="1200"/>
              <a:t>(Y/N and description) Yes, great coding potential, </a:t>
            </a:r>
            <a:r>
              <a:rPr b="1" lang="en" sz="1200"/>
              <a:t>with only a dip near start of gene with continued linear progression and no dips until end of GM coding potential.</a:t>
            </a:r>
            <a:endParaRPr b="1" sz="1200"/>
          </a:p>
          <a:p>
            <a:pPr indent="-229869" lvl="0" marL="685800" rtl="0" algn="l">
              <a:lnSpc>
                <a:spcPct val="90000"/>
              </a:lnSpc>
              <a:spcBef>
                <a:spcPts val="0"/>
              </a:spcBef>
              <a:spcAft>
                <a:spcPts val="0"/>
              </a:spcAft>
              <a:buSzPct val="100000"/>
              <a:buChar char="-"/>
            </a:pPr>
            <a:r>
              <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Are there homologues based on a Blast search? </a:t>
            </a:r>
            <a:r>
              <a:rPr b="1" lang="en" sz="1200"/>
              <a:t>(Answer) Yes</a:t>
            </a:r>
            <a:endParaRPr b="1" sz="1200"/>
          </a:p>
          <a:p>
            <a:pPr indent="-229869" lvl="0" marL="685800" rtl="0" algn="l">
              <a:lnSpc>
                <a:spcPct val="90000"/>
              </a:lnSpc>
              <a:spcBef>
                <a:spcPts val="0"/>
              </a:spcBef>
              <a:spcAft>
                <a:spcPts val="0"/>
              </a:spcAft>
              <a:buSzPct val="100000"/>
              <a:buChar char="-"/>
            </a:pPr>
            <a:r>
              <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 Yes</a:t>
            </a:r>
            <a:endParaRPr b="1" sz="1200"/>
          </a:p>
          <a:p>
            <a:pPr indent="-229869" lvl="0" marL="685800" rtl="0" algn="l">
              <a:lnSpc>
                <a:spcPct val="90000"/>
              </a:lnSpc>
              <a:spcBef>
                <a:spcPts val="0"/>
              </a:spcBef>
              <a:spcAft>
                <a:spcPts val="0"/>
              </a:spcAft>
              <a:buSzPct val="100000"/>
              <a:buChar char="-"/>
            </a:pPr>
            <a:r>
              <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a:t>
            </a:r>
            <a:endParaRPr b="1" sz="1200"/>
          </a:p>
          <a:p>
            <a:pPr indent="0" lvl="0" marL="457200" rtl="0" algn="l">
              <a:lnSpc>
                <a:spcPct val="90000"/>
              </a:lnSpc>
              <a:spcBef>
                <a:spcPts val="800"/>
              </a:spcBef>
              <a:spcAft>
                <a:spcPts val="0"/>
              </a:spcAft>
              <a:buNone/>
            </a:pPr>
            <a:r>
              <a:rPr b="1" lang="en" sz="1200"/>
              <a:t>Yes, Sadlad &amp; Jehoshaphat </a:t>
            </a:r>
            <a:endParaRPr b="1" sz="1200"/>
          </a:p>
          <a:p>
            <a:pPr indent="-229869" lvl="0" marL="685800" rtl="0" algn="l">
              <a:lnSpc>
                <a:spcPct val="90000"/>
              </a:lnSpc>
              <a:spcBef>
                <a:spcPts val="800"/>
              </a:spcBef>
              <a:spcAft>
                <a:spcPts val="0"/>
              </a:spcAft>
              <a:buSzPct val="100000"/>
              <a:buChar char="-"/>
            </a:pPr>
            <a:r>
              <a:t/>
            </a:r>
            <a:endParaRPr b="1" sz="1200"/>
          </a:p>
          <a:p>
            <a:pPr indent="-242570" lvl="0" marL="254000" rtl="0" algn="l">
              <a:lnSpc>
                <a:spcPct val="90000"/>
              </a:lnSpc>
              <a:spcBef>
                <a:spcPts val="800"/>
              </a:spcBef>
              <a:spcAft>
                <a:spcPts val="0"/>
              </a:spcAft>
              <a:buSzPct val="100000"/>
              <a:buChar char="•"/>
            </a:pPr>
            <a:r>
              <a:rPr lang="en" sz="1200"/>
              <a:t>Direction: (</a:t>
            </a:r>
            <a:r>
              <a:rPr b="1" lang="en" sz="1200"/>
              <a:t>Fwd/Rev) Rev</a:t>
            </a:r>
            <a:endParaRPr b="1" sz="1200"/>
          </a:p>
        </p:txBody>
      </p:sp>
      <p:sp>
        <p:nvSpPr>
          <p:cNvPr id="1461" name="Google Shape;1461;p91"/>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30 MAs @ 52063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Yes and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No, </a:t>
            </a:r>
            <a:r>
              <a:rPr b="1" lang="en" sz="1200">
                <a:solidFill>
                  <a:schemeClr val="dk1"/>
                </a:solidFill>
                <a:latin typeface="Calibri"/>
                <a:ea typeface="Calibri"/>
                <a:cs typeface="Calibri"/>
                <a:sym typeface="Calibri"/>
              </a:rPr>
              <a:t>LORF has an overlap of 182bp</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No reasonable extractable data</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a:t>
            </a:r>
            <a:r>
              <a:rPr b="1" lang="en" sz="1200">
                <a:solidFill>
                  <a:schemeClr val="dk1"/>
                </a:solidFill>
                <a:latin typeface="Calibri"/>
                <a:ea typeface="Calibri"/>
                <a:cs typeface="Calibri"/>
                <a:sym typeface="Calibri"/>
              </a:rPr>
              <a:t>SD: -2.976, Z score: 2.478 (DNA Master)</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of 8 (Gap of -8), Spacer: 8</a:t>
            </a:r>
            <a:endParaRPr b="1" sz="1200">
              <a:solidFill>
                <a:schemeClr val="dk1"/>
              </a:solidFill>
              <a:latin typeface="Calibri"/>
              <a:ea typeface="Calibri"/>
              <a:cs typeface="Calibri"/>
              <a:sym typeface="Calibri"/>
            </a:endParaRPr>
          </a:p>
        </p:txBody>
      </p:sp>
      <p:sp>
        <p:nvSpPr>
          <p:cNvPr id="1462" name="Google Shape;1462;p91"/>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77</a:t>
            </a:r>
            <a:endParaRPr b="1" sz="1100"/>
          </a:p>
        </p:txBody>
      </p:sp>
      <p:sp>
        <p:nvSpPr>
          <p:cNvPr id="1463" name="Google Shape;1463;p91"/>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b="1" lang="en" sz="1100"/>
              <a:t>52063</a:t>
            </a:r>
            <a:endParaRPr b="1" sz="1100"/>
          </a:p>
        </p:txBody>
      </p:sp>
      <p:sp>
        <p:nvSpPr>
          <p:cNvPr id="1464" name="Google Shape;1464;p91"/>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51722</a:t>
            </a:r>
            <a:endParaRPr sz="1100"/>
          </a:p>
        </p:txBody>
      </p:sp>
      <p:sp>
        <p:nvSpPr>
          <p:cNvPr id="1465" name="Google Shape;1465;p91"/>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342</a:t>
            </a:r>
            <a:endParaRPr sz="1100"/>
          </a:p>
        </p:txBody>
      </p:sp>
      <p:sp>
        <p:nvSpPr>
          <p:cNvPr id="1466" name="Google Shape;1466;p91"/>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52063 Glimmer Score: 17.46 </a:t>
            </a:r>
            <a:endParaRPr sz="1100"/>
          </a:p>
        </p:txBody>
      </p:sp>
      <p:sp>
        <p:nvSpPr>
          <p:cNvPr id="1467" name="Google Shape;1467;p91"/>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52063</a:t>
            </a:r>
            <a:endParaRPr sz="1100"/>
          </a:p>
        </p:txBody>
      </p:sp>
      <p:sp>
        <p:nvSpPr>
          <p:cNvPr id="1468" name="Google Shape;1468;p91"/>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Sariah</a:t>
            </a:r>
            <a:r>
              <a:rPr b="0" i="0" lang="en" sz="1500" u="none" cap="none" strike="noStrike">
                <a:solidFill>
                  <a:schemeClr val="dk1"/>
                </a:solidFill>
                <a:latin typeface="Calibri"/>
                <a:ea typeface="Calibri"/>
                <a:cs typeface="Calibri"/>
                <a:sym typeface="Calibri"/>
              </a:rPr>
              <a:t> </a:t>
            </a:r>
            <a:endParaRPr sz="1100"/>
          </a:p>
        </p:txBody>
      </p:sp>
      <p:sp>
        <p:nvSpPr>
          <p:cNvPr id="1469" name="Google Shape;1469;p91"/>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endParaRPr sz="1500">
              <a:solidFill>
                <a:schemeClr val="dk1"/>
              </a:solidFill>
              <a:latin typeface="Calibri"/>
              <a:ea typeface="Calibri"/>
              <a:cs typeface="Calibri"/>
              <a:sym typeface="Calibri"/>
            </a:endParaRPr>
          </a:p>
        </p:txBody>
      </p:sp>
      <p:sp>
        <p:nvSpPr>
          <p:cNvPr id="1470" name="Google Shape;1470;p91"/>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471" name="Google Shape;1471;p91"/>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0"/>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81" name="Google Shape;181;p20"/>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a:t>
            </a:r>
            <a:r>
              <a:rPr lang="en" sz="1800">
                <a:solidFill>
                  <a:schemeClr val="dk1"/>
                </a:solidFill>
                <a:latin typeface="Calibri"/>
                <a:ea typeface="Calibri"/>
                <a:cs typeface="Calibri"/>
                <a:sym typeface="Calibri"/>
              </a:rPr>
              <a:t>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82" name="Google Shape;182;p20"/>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83" name="Google Shape;183;p20"/>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 14 MA’s for 3005</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a:t>
            </a:r>
            <a:r>
              <a:rPr b="1" lang="en" sz="1200">
                <a:solidFill>
                  <a:schemeClr val="dk1"/>
                </a:solidFill>
                <a:latin typeface="Calibri"/>
                <a:ea typeface="Calibri"/>
                <a:cs typeface="Calibri"/>
                <a:sym typeface="Calibri"/>
              </a:rPr>
              <a:t>Yes and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2.11 and </a:t>
            </a: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153 bp gap with Gene 7 and 36 Bp gap with Gene 9</a:t>
            </a:r>
            <a:endParaRPr b="1" sz="1200">
              <a:solidFill>
                <a:schemeClr val="dk1"/>
              </a:solidFill>
              <a:latin typeface="Calibri"/>
              <a:ea typeface="Calibri"/>
              <a:cs typeface="Calibri"/>
              <a:sym typeface="Calibri"/>
            </a:endParaRPr>
          </a:p>
        </p:txBody>
      </p:sp>
      <p:sp>
        <p:nvSpPr>
          <p:cNvPr id="184" name="Google Shape;184;p20"/>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8</a:t>
            </a:r>
            <a:endParaRPr b="1" sz="1100"/>
          </a:p>
        </p:txBody>
      </p:sp>
      <p:sp>
        <p:nvSpPr>
          <p:cNvPr id="185" name="Google Shape;185;p20"/>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3005</a:t>
            </a:r>
            <a:endParaRPr sz="1100"/>
          </a:p>
        </p:txBody>
      </p:sp>
      <p:sp>
        <p:nvSpPr>
          <p:cNvPr id="186" name="Google Shape;186;p20"/>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2847</a:t>
            </a:r>
            <a:endParaRPr sz="1100"/>
          </a:p>
        </p:txBody>
      </p:sp>
      <p:sp>
        <p:nvSpPr>
          <p:cNvPr id="187" name="Google Shape;187;p20"/>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159</a:t>
            </a:r>
            <a:endParaRPr sz="1100"/>
          </a:p>
        </p:txBody>
      </p:sp>
      <p:sp>
        <p:nvSpPr>
          <p:cNvPr id="188" name="Google Shape;188;p20"/>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2993 Glimmer Score: 7.8</a:t>
            </a:r>
            <a:endParaRPr sz="1100"/>
          </a:p>
        </p:txBody>
      </p:sp>
      <p:sp>
        <p:nvSpPr>
          <p:cNvPr id="189" name="Google Shape;189;p20"/>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3005</a:t>
            </a:r>
            <a:endParaRPr sz="1100"/>
          </a:p>
        </p:txBody>
      </p:sp>
      <p:sp>
        <p:nvSpPr>
          <p:cNvPr id="190" name="Google Shape;190;p20"/>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r>
              <a:rPr b="0" i="0" lang="en" sz="1500" u="none" cap="none" strike="noStrike">
                <a:solidFill>
                  <a:schemeClr val="dk1"/>
                </a:solidFill>
                <a:latin typeface="Calibri"/>
                <a:ea typeface="Calibri"/>
                <a:cs typeface="Calibri"/>
                <a:sym typeface="Calibri"/>
              </a:rPr>
              <a:t> </a:t>
            </a:r>
            <a:endParaRPr sz="1100"/>
          </a:p>
        </p:txBody>
      </p:sp>
      <p:sp>
        <p:nvSpPr>
          <p:cNvPr id="191" name="Google Shape;191;p20"/>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Emily</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 </a:t>
            </a:r>
            <a:endParaRPr sz="1100"/>
          </a:p>
        </p:txBody>
      </p:sp>
      <p:sp>
        <p:nvSpPr>
          <p:cNvPr id="192" name="Google Shape;192;p20"/>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93" name="Google Shape;193;p20"/>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Changing start site to 3005 instead of 2993 because there were 16 MA</a:t>
            </a:r>
            <a:r>
              <a:rPr lang="en">
                <a:solidFill>
                  <a:schemeClr val="dk1"/>
                </a:solidFill>
                <a:latin typeface="Calibri"/>
                <a:ea typeface="Calibri"/>
                <a:cs typeface="Calibri"/>
                <a:sym typeface="Calibri"/>
              </a:rPr>
              <a:t>’s for 3005 and none for 2993.</a:t>
            </a:r>
            <a:endParaRPr sz="1100"/>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5" name="Shape 1475"/>
        <p:cNvGrpSpPr/>
        <p:nvPr/>
      </p:nvGrpSpPr>
      <p:grpSpPr>
        <a:xfrm>
          <a:off x="0" y="0"/>
          <a:ext cx="0" cy="0"/>
          <a:chOff x="0" y="0"/>
          <a:chExt cx="0" cy="0"/>
        </a:xfrm>
      </p:grpSpPr>
      <p:sp>
        <p:nvSpPr>
          <p:cNvPr id="1476" name="Google Shape;1476;p92"/>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80 Annotation</a:t>
            </a:r>
            <a:endParaRPr sz="2900"/>
          </a:p>
        </p:txBody>
      </p:sp>
      <p:sp>
        <p:nvSpPr>
          <p:cNvPr id="1477" name="Google Shape;1477;p92"/>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Hy</a:t>
            </a:r>
            <a:r>
              <a:rPr b="1" lang="en" sz="1200">
                <a:solidFill>
                  <a:schemeClr val="dk1"/>
                </a:solidFill>
                <a:latin typeface="Calibri"/>
                <a:ea typeface="Calibri"/>
                <a:cs typeface="Calibri"/>
                <a:sym typeface="Calibri"/>
              </a:rPr>
              <a:t>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 (Both</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a:t>
            </a:r>
            <a:r>
              <a:rPr i="0" lang="en" sz="1200" u="none" cap="none" strike="noStrike">
                <a:solidFill>
                  <a:schemeClr val="dk1"/>
                </a:solidFill>
                <a:latin typeface="Calibri"/>
                <a:ea typeface="Calibri"/>
                <a:cs typeface="Calibri"/>
                <a:sym typeface="Calibri"/>
              </a:rPr>
              <a:t>No reasonable data </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478" name="Google Shape;1478;p92"/>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rtl="0" algn="ctr">
              <a:lnSpc>
                <a:spcPct val="90000"/>
              </a:lnSpc>
              <a:spcBef>
                <a:spcPts val="0"/>
              </a:spcBef>
              <a:spcAft>
                <a:spcPts val="0"/>
              </a:spcAft>
              <a:buClr>
                <a:schemeClr val="dk1"/>
              </a:buClr>
              <a:buSzPct val="64285"/>
              <a:buNone/>
            </a:pPr>
            <a:r>
              <a:rPr lang="en"/>
              <a:t>Is it a gene? Yes</a:t>
            </a:r>
            <a:endParaRPr b="1"/>
          </a:p>
          <a:p>
            <a:pPr indent="-248284"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r>
              <a:rPr b="1" lang="en" sz="1200"/>
              <a:t>(Y/N and description) Yes, covers entirety of suggested gene coding potential and has no dips at all thus portraying beautiful and optimal coding potential </a:t>
            </a:r>
            <a:endParaRPr b="1" sz="1200"/>
          </a:p>
          <a:p>
            <a:pPr indent="-235584" lvl="0" marL="685800" rtl="0" algn="l">
              <a:lnSpc>
                <a:spcPct val="90000"/>
              </a:lnSpc>
              <a:spcBef>
                <a:spcPts val="0"/>
              </a:spcBef>
              <a:spcAft>
                <a:spcPts val="0"/>
              </a:spcAft>
              <a:buSzPct val="100000"/>
              <a:buChar char="-"/>
            </a:pPr>
            <a:r>
              <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Are there homologues based on a Blast search? </a:t>
            </a:r>
            <a:r>
              <a:rPr b="1" lang="en" sz="1200"/>
              <a:t>(Answer) Yes</a:t>
            </a:r>
            <a:endParaRPr b="1" sz="1200"/>
          </a:p>
          <a:p>
            <a:pPr indent="-235584" lvl="0" marL="685800" rtl="0" algn="l">
              <a:lnSpc>
                <a:spcPct val="90000"/>
              </a:lnSpc>
              <a:spcBef>
                <a:spcPts val="0"/>
              </a:spcBef>
              <a:spcAft>
                <a:spcPts val="0"/>
              </a:spcAft>
              <a:buSzPct val="100000"/>
              <a:buChar char="-"/>
            </a:pPr>
            <a:r>
              <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 Yes</a:t>
            </a:r>
            <a:endParaRPr b="1" sz="1200"/>
          </a:p>
          <a:p>
            <a:pPr indent="-235584" lvl="0" marL="685800" rtl="0" algn="l">
              <a:lnSpc>
                <a:spcPct val="90000"/>
              </a:lnSpc>
              <a:spcBef>
                <a:spcPts val="0"/>
              </a:spcBef>
              <a:spcAft>
                <a:spcPts val="0"/>
              </a:spcAft>
              <a:buSzPct val="100000"/>
              <a:buChar char="-"/>
            </a:pPr>
            <a:r>
              <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 Yes StrawberryJamm &amp; Zagie</a:t>
            </a:r>
            <a:endParaRPr b="1" sz="1200"/>
          </a:p>
          <a:p>
            <a:pPr indent="-235584" lvl="0" marL="685800" rtl="0" algn="l">
              <a:lnSpc>
                <a:spcPct val="90000"/>
              </a:lnSpc>
              <a:spcBef>
                <a:spcPts val="0"/>
              </a:spcBef>
              <a:spcAft>
                <a:spcPts val="0"/>
              </a:spcAft>
              <a:buSzPct val="100000"/>
              <a:buChar char="-"/>
            </a:pPr>
            <a:r>
              <a:t/>
            </a:r>
            <a:endParaRPr b="1" sz="1200"/>
          </a:p>
          <a:p>
            <a:pPr indent="-248284" lvl="0" marL="254000" rtl="0" algn="l">
              <a:lnSpc>
                <a:spcPct val="90000"/>
              </a:lnSpc>
              <a:spcBef>
                <a:spcPts val="800"/>
              </a:spcBef>
              <a:spcAft>
                <a:spcPts val="0"/>
              </a:spcAft>
              <a:buSzPct val="100000"/>
              <a:buChar char="•"/>
            </a:pPr>
            <a:r>
              <a:rPr lang="en" sz="1200"/>
              <a:t>Direction: (</a:t>
            </a:r>
            <a:r>
              <a:rPr b="1" lang="en" sz="1200"/>
              <a:t>Fwd/Rev) Rev</a:t>
            </a:r>
            <a:endParaRPr b="1" sz="1200"/>
          </a:p>
        </p:txBody>
      </p:sp>
      <p:sp>
        <p:nvSpPr>
          <p:cNvPr id="1479" name="Google Shape;1479;p92"/>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52367</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20 MAs @ 52367</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a:t>
            </a: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No reasonable data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SD: -4.131</a:t>
            </a:r>
            <a:r>
              <a:rPr b="1" lang="en" sz="1200">
                <a:solidFill>
                  <a:schemeClr val="dk1"/>
                </a:solidFill>
                <a:latin typeface="Calibri"/>
                <a:ea typeface="Calibri"/>
                <a:cs typeface="Calibri"/>
                <a:sym typeface="Calibri"/>
              </a:rPr>
              <a:t>; Z score: 1.921</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8bp (Gap of -8) Spacer: 11</a:t>
            </a:r>
            <a:endParaRPr b="1" sz="1200">
              <a:solidFill>
                <a:schemeClr val="dk1"/>
              </a:solidFill>
              <a:latin typeface="Calibri"/>
              <a:ea typeface="Calibri"/>
              <a:cs typeface="Calibri"/>
              <a:sym typeface="Calibri"/>
            </a:endParaRPr>
          </a:p>
        </p:txBody>
      </p:sp>
      <p:sp>
        <p:nvSpPr>
          <p:cNvPr id="1480" name="Google Shape;1480;p92"/>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78</a:t>
            </a:r>
            <a:endParaRPr b="1" sz="1100"/>
          </a:p>
        </p:txBody>
      </p:sp>
      <p:sp>
        <p:nvSpPr>
          <p:cNvPr id="1481" name="Google Shape;1481;p92"/>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b="1" lang="en" sz="1100"/>
              <a:t>52367</a:t>
            </a:r>
            <a:endParaRPr b="1" sz="1100"/>
          </a:p>
        </p:txBody>
      </p:sp>
      <p:sp>
        <p:nvSpPr>
          <p:cNvPr id="1482" name="Google Shape;1482;p92"/>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52056</a:t>
            </a:r>
            <a:endParaRPr sz="1100"/>
          </a:p>
        </p:txBody>
      </p:sp>
      <p:sp>
        <p:nvSpPr>
          <p:cNvPr id="1483" name="Google Shape;1483;p92"/>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312</a:t>
            </a:r>
            <a:endParaRPr sz="1100"/>
          </a:p>
        </p:txBody>
      </p:sp>
      <p:sp>
        <p:nvSpPr>
          <p:cNvPr id="1484" name="Google Shape;1484;p92"/>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lang="en" sz="1100">
                <a:solidFill>
                  <a:schemeClr val="dk1"/>
                </a:solidFill>
              </a:rPr>
              <a:t>52367</a:t>
            </a:r>
            <a:r>
              <a:rPr b="0" i="0" lang="en" sz="1500" u="none" cap="none" strike="noStrike">
                <a:solidFill>
                  <a:schemeClr val="dk1"/>
                </a:solidFill>
                <a:latin typeface="Calibri"/>
                <a:ea typeface="Calibri"/>
                <a:cs typeface="Calibri"/>
                <a:sym typeface="Calibri"/>
              </a:rPr>
              <a:t>  Glimmer Score: 15.33</a:t>
            </a:r>
            <a:endParaRPr sz="1100"/>
          </a:p>
        </p:txBody>
      </p:sp>
      <p:sp>
        <p:nvSpPr>
          <p:cNvPr id="1485" name="Google Shape;1485;p92"/>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100">
                <a:solidFill>
                  <a:schemeClr val="dk1"/>
                </a:solidFill>
              </a:rPr>
              <a:t>52367</a:t>
            </a:r>
            <a:endParaRPr sz="1100"/>
          </a:p>
        </p:txBody>
      </p:sp>
      <p:sp>
        <p:nvSpPr>
          <p:cNvPr id="1486" name="Google Shape;1486;p92"/>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Sariah</a:t>
            </a:r>
            <a:r>
              <a:rPr b="0" i="0" lang="en" sz="1500" u="none" cap="none" strike="noStrike">
                <a:solidFill>
                  <a:schemeClr val="dk1"/>
                </a:solidFill>
                <a:latin typeface="Calibri"/>
                <a:ea typeface="Calibri"/>
                <a:cs typeface="Calibri"/>
                <a:sym typeface="Calibri"/>
              </a:rPr>
              <a:t> </a:t>
            </a:r>
            <a:endParaRPr sz="1100"/>
          </a:p>
        </p:txBody>
      </p:sp>
      <p:sp>
        <p:nvSpPr>
          <p:cNvPr id="1487" name="Google Shape;1487;p92"/>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488" name="Google Shape;1488;p92"/>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489" name="Google Shape;1489;p92"/>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3" name="Shape 1493"/>
        <p:cNvGrpSpPr/>
        <p:nvPr/>
      </p:nvGrpSpPr>
      <p:grpSpPr>
        <a:xfrm>
          <a:off x="0" y="0"/>
          <a:ext cx="0" cy="0"/>
          <a:chOff x="0" y="0"/>
          <a:chExt cx="0" cy="0"/>
        </a:xfrm>
      </p:grpSpPr>
      <p:sp>
        <p:nvSpPr>
          <p:cNvPr id="1494" name="Google Shape;1494;p93"/>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81Annotation</a:t>
            </a:r>
            <a:endParaRPr sz="2900"/>
          </a:p>
        </p:txBody>
      </p:sp>
      <p:sp>
        <p:nvSpPr>
          <p:cNvPr id="1495" name="Google Shape;1495;p93"/>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r>
              <a:rPr b="1" lang="en" sz="1200">
                <a:solidFill>
                  <a:schemeClr val="dk1"/>
                </a:solidFill>
                <a:latin typeface="Calibri"/>
                <a:ea typeface="Calibri"/>
                <a:cs typeface="Calibri"/>
                <a:sym typeface="Calibri"/>
              </a:rPr>
              <a:t> 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 (Both)</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N</a:t>
            </a:r>
            <a:r>
              <a:rPr b="1" lang="en" sz="1200">
                <a:solidFill>
                  <a:schemeClr val="dk1"/>
                </a:solidFill>
                <a:latin typeface="Calibri"/>
                <a:ea typeface="Calibri"/>
                <a:cs typeface="Calibri"/>
                <a:sym typeface="Calibri"/>
              </a:rPr>
              <a:t>o reasonable extractable data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496" name="Google Shape;1496;p93"/>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Yes, coding potential beings strong and then many dips are seen in coding potential from middle of gene to end. </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 Yes</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Yes, 261bp</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 Yes, AluminumJesus, Grassboy &amp; StrawberryJamm</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497" name="Google Shape;1497;p93"/>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29 MAs @ 52620</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Yes and yes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No, LORF has overlap of 37 bp</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No reasonable extractable data</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S</a:t>
            </a:r>
            <a:r>
              <a:rPr b="1" lang="en" sz="1200">
                <a:solidFill>
                  <a:schemeClr val="dk1"/>
                </a:solidFill>
                <a:latin typeface="Calibri"/>
                <a:ea typeface="Calibri"/>
                <a:cs typeface="Calibri"/>
                <a:sym typeface="Calibri"/>
              </a:rPr>
              <a:t>D: -3.368 (yes but start site not accurate); Z score: 2.289</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of 4 (Gap -4) Spacer: 10</a:t>
            </a:r>
            <a:endParaRPr b="1" sz="1200">
              <a:solidFill>
                <a:schemeClr val="dk1"/>
              </a:solidFill>
              <a:latin typeface="Calibri"/>
              <a:ea typeface="Calibri"/>
              <a:cs typeface="Calibri"/>
              <a:sym typeface="Calibri"/>
            </a:endParaRPr>
          </a:p>
        </p:txBody>
      </p:sp>
      <p:sp>
        <p:nvSpPr>
          <p:cNvPr id="1498" name="Google Shape;1498;p93"/>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79</a:t>
            </a:r>
            <a:endParaRPr b="1" sz="1100"/>
          </a:p>
        </p:txBody>
      </p:sp>
      <p:sp>
        <p:nvSpPr>
          <p:cNvPr id="1499" name="Google Shape;1499;p93"/>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b="1" lang="en" sz="1100"/>
              <a:t>52620</a:t>
            </a:r>
            <a:endParaRPr b="1" sz="1100"/>
          </a:p>
        </p:txBody>
      </p:sp>
      <p:sp>
        <p:nvSpPr>
          <p:cNvPr id="1500" name="Google Shape;1500;p93"/>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b="1" lang="en" sz="1100"/>
              <a:t>52360</a:t>
            </a:r>
            <a:endParaRPr b="1" sz="1100"/>
          </a:p>
        </p:txBody>
      </p:sp>
      <p:sp>
        <p:nvSpPr>
          <p:cNvPr id="1501" name="Google Shape;1501;p93"/>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261</a:t>
            </a:r>
            <a:endParaRPr sz="1100"/>
          </a:p>
        </p:txBody>
      </p:sp>
      <p:sp>
        <p:nvSpPr>
          <p:cNvPr id="1502" name="Google Shape;1502;p93"/>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52620  Glimmer Score: 11.72</a:t>
            </a:r>
            <a:endParaRPr sz="1100"/>
          </a:p>
        </p:txBody>
      </p:sp>
      <p:sp>
        <p:nvSpPr>
          <p:cNvPr id="1503" name="Google Shape;1503;p93"/>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52620</a:t>
            </a:r>
            <a:endParaRPr sz="1100"/>
          </a:p>
        </p:txBody>
      </p:sp>
      <p:sp>
        <p:nvSpPr>
          <p:cNvPr id="1504" name="Google Shape;1504;p93"/>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Sariah</a:t>
            </a:r>
            <a:r>
              <a:rPr b="0" i="0" lang="en" sz="1500" u="none" cap="none" strike="noStrike">
                <a:solidFill>
                  <a:schemeClr val="dk1"/>
                </a:solidFill>
                <a:latin typeface="Calibri"/>
                <a:ea typeface="Calibri"/>
                <a:cs typeface="Calibri"/>
                <a:sym typeface="Calibri"/>
              </a:rPr>
              <a:t> </a:t>
            </a:r>
            <a:endParaRPr sz="1100"/>
          </a:p>
        </p:txBody>
      </p:sp>
      <p:sp>
        <p:nvSpPr>
          <p:cNvPr id="1505" name="Google Shape;1505;p93"/>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Rylee</a:t>
            </a:r>
            <a:endParaRPr sz="1500">
              <a:solidFill>
                <a:schemeClr val="dk1"/>
              </a:solidFill>
              <a:latin typeface="Calibri"/>
              <a:ea typeface="Calibri"/>
              <a:cs typeface="Calibri"/>
              <a:sym typeface="Calibri"/>
            </a:endParaRPr>
          </a:p>
        </p:txBody>
      </p:sp>
      <p:sp>
        <p:nvSpPr>
          <p:cNvPr id="1506" name="Google Shape;1506;p93"/>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507" name="Google Shape;1507;p93"/>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1" name="Shape 1511"/>
        <p:cNvGrpSpPr/>
        <p:nvPr/>
      </p:nvGrpSpPr>
      <p:grpSpPr>
        <a:xfrm>
          <a:off x="0" y="0"/>
          <a:ext cx="0" cy="0"/>
          <a:chOff x="0" y="0"/>
          <a:chExt cx="0" cy="0"/>
        </a:xfrm>
      </p:grpSpPr>
      <p:sp>
        <p:nvSpPr>
          <p:cNvPr id="1512" name="Google Shape;1512;p94"/>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82 Annotation</a:t>
            </a:r>
            <a:endParaRPr sz="2900"/>
          </a:p>
        </p:txBody>
      </p:sp>
      <p:sp>
        <p:nvSpPr>
          <p:cNvPr id="1513" name="Google Shape;1513;p94"/>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Hypothetical Pro</a:t>
            </a:r>
            <a:r>
              <a:rPr b="1" lang="en" sz="1200">
                <a:solidFill>
                  <a:schemeClr val="dk1"/>
                </a:solidFill>
                <a:latin typeface="Calibri"/>
                <a:ea typeface="Calibri"/>
                <a:cs typeface="Calibri"/>
                <a:sym typeface="Calibri"/>
              </a:rPr>
              <a:t>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 (Both)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a:t>
            </a:r>
            <a:r>
              <a:rPr i="0" lang="en" sz="1200" u="none" cap="none" strike="noStrike">
                <a:solidFill>
                  <a:schemeClr val="dk1"/>
                </a:solidFill>
                <a:latin typeface="Calibri"/>
                <a:ea typeface="Calibri"/>
                <a:cs typeface="Calibri"/>
                <a:sym typeface="Calibri"/>
              </a:rPr>
              <a:t>N</a:t>
            </a:r>
            <a:r>
              <a:rPr lang="en" sz="1200">
                <a:solidFill>
                  <a:schemeClr val="dk1"/>
                </a:solidFill>
                <a:latin typeface="Calibri"/>
                <a:ea typeface="Calibri"/>
                <a:cs typeface="Calibri"/>
                <a:sym typeface="Calibri"/>
              </a:rPr>
              <a:t>o reasonable extractable data</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514" name="Google Shape;1514;p94"/>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Yes, doesn’t appear to </a:t>
            </a:r>
            <a:r>
              <a:rPr b="1" lang="en" sz="1200"/>
              <a:t>include</a:t>
            </a:r>
            <a:r>
              <a:rPr b="1" lang="en" sz="1200"/>
              <a:t> coding potential for suggested start site, besides that, has </a:t>
            </a:r>
            <a:r>
              <a:rPr b="1" lang="en" sz="1200"/>
              <a:t>immaculate</a:t>
            </a:r>
            <a:r>
              <a:rPr b="1" lang="en" sz="1200"/>
              <a:t> coding potential. </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 Yes</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Yes, </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AluminumJesus &amp; Grassboy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515" name="Google Shape;1515;p94"/>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5 MAs 52895 (no other start </a:t>
            </a:r>
            <a:r>
              <a:rPr b="1" lang="en" sz="1200">
                <a:solidFill>
                  <a:schemeClr val="dk1"/>
                </a:solidFill>
                <a:latin typeface="Calibri"/>
                <a:ea typeface="Calibri"/>
                <a:cs typeface="Calibri"/>
                <a:sym typeface="Calibri"/>
              </a:rPr>
              <a:t>positions</a:t>
            </a:r>
            <a:r>
              <a:rPr b="1" lang="en" sz="1200">
                <a:solidFill>
                  <a:schemeClr val="dk1"/>
                </a:solidFill>
                <a:latin typeface="Calibri"/>
                <a:ea typeface="Calibri"/>
                <a:cs typeface="Calibri"/>
                <a:sym typeface="Calibri"/>
              </a:rPr>
              <a:t> has MAs)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Ye</a:t>
            </a:r>
            <a:r>
              <a:rPr b="1" lang="en" sz="1200">
                <a:solidFill>
                  <a:schemeClr val="dk1"/>
                </a:solidFill>
                <a:latin typeface="Calibri"/>
                <a:ea typeface="Calibri"/>
                <a:cs typeface="Calibri"/>
                <a:sym typeface="Calibri"/>
              </a:rPr>
              <a:t>s and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a:t>
            </a:r>
            <a:r>
              <a:rPr b="1" lang="en" sz="1200">
                <a:solidFill>
                  <a:schemeClr val="dk1"/>
                </a:solidFill>
                <a:latin typeface="Calibri"/>
                <a:ea typeface="Calibri"/>
                <a:cs typeface="Calibri"/>
                <a:sym typeface="Calibri"/>
              </a:rPr>
              <a:t>o, LORF has a 175bp overlap</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No reasonable extractable data</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SD: -1.582</a:t>
            </a:r>
            <a:r>
              <a:rPr b="1" lang="en" sz="1200">
                <a:solidFill>
                  <a:schemeClr val="dk1"/>
                </a:solidFill>
                <a:latin typeface="Calibri"/>
                <a:ea typeface="Calibri"/>
                <a:cs typeface="Calibri"/>
                <a:sym typeface="Calibri"/>
              </a:rPr>
              <a:t>, there is not one higher</a:t>
            </a:r>
            <a:r>
              <a:rPr b="1" i="0" lang="en" sz="1200" u="none" cap="none" strike="noStrike">
                <a:solidFill>
                  <a:schemeClr val="dk1"/>
                </a:solidFill>
                <a:latin typeface="Calibri"/>
                <a:ea typeface="Calibri"/>
                <a:cs typeface="Calibri"/>
                <a:sym typeface="Calibri"/>
              </a:rPr>
              <a:t> ; Z </a:t>
            </a:r>
            <a:r>
              <a:rPr b="1" lang="en" sz="1200">
                <a:solidFill>
                  <a:schemeClr val="dk1"/>
                </a:solidFill>
                <a:latin typeface="Calibri"/>
                <a:ea typeface="Calibri"/>
                <a:cs typeface="Calibri"/>
                <a:sym typeface="Calibri"/>
              </a:rPr>
              <a:t>score: 3.151</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Overlap: 4bp (Gap of -4) Spacer: 9</a:t>
            </a:r>
            <a:endParaRPr b="1" sz="1200">
              <a:solidFill>
                <a:schemeClr val="dk1"/>
              </a:solidFill>
              <a:latin typeface="Calibri"/>
              <a:ea typeface="Calibri"/>
              <a:cs typeface="Calibri"/>
              <a:sym typeface="Calibri"/>
            </a:endParaRPr>
          </a:p>
        </p:txBody>
      </p:sp>
      <p:sp>
        <p:nvSpPr>
          <p:cNvPr id="1516" name="Google Shape;1516;p94"/>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80</a:t>
            </a:r>
            <a:endParaRPr b="1" sz="1100"/>
          </a:p>
        </p:txBody>
      </p:sp>
      <p:sp>
        <p:nvSpPr>
          <p:cNvPr id="1517" name="Google Shape;1517;p94"/>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b="1" lang="en" sz="1100"/>
              <a:t>52895</a:t>
            </a:r>
            <a:endParaRPr b="1" sz="1100"/>
          </a:p>
        </p:txBody>
      </p:sp>
      <p:sp>
        <p:nvSpPr>
          <p:cNvPr id="1518" name="Google Shape;1518;p94"/>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b="1" lang="en" sz="1100"/>
              <a:t>52617</a:t>
            </a:r>
            <a:endParaRPr b="1" sz="1100"/>
          </a:p>
        </p:txBody>
      </p:sp>
      <p:sp>
        <p:nvSpPr>
          <p:cNvPr id="1519" name="Google Shape;1519;p94"/>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b="1" lang="en" sz="1100"/>
              <a:t>279</a:t>
            </a:r>
            <a:endParaRPr b="1" sz="1100"/>
          </a:p>
        </p:txBody>
      </p:sp>
      <p:sp>
        <p:nvSpPr>
          <p:cNvPr id="1520" name="Google Shape;1520;p94"/>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52895 Glimmer Score: 15.42 </a:t>
            </a:r>
            <a:endParaRPr sz="1100"/>
          </a:p>
        </p:txBody>
      </p:sp>
      <p:sp>
        <p:nvSpPr>
          <p:cNvPr id="1521" name="Google Shape;1521;p94"/>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52895</a:t>
            </a:r>
            <a:endParaRPr sz="1100"/>
          </a:p>
        </p:txBody>
      </p:sp>
      <p:sp>
        <p:nvSpPr>
          <p:cNvPr id="1522" name="Google Shape;1522;p94"/>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Sariah</a:t>
            </a:r>
            <a:r>
              <a:rPr b="0" i="0" lang="en" sz="1500" u="none" cap="none" strike="noStrike">
                <a:solidFill>
                  <a:schemeClr val="dk1"/>
                </a:solidFill>
                <a:latin typeface="Calibri"/>
                <a:ea typeface="Calibri"/>
                <a:cs typeface="Calibri"/>
                <a:sym typeface="Calibri"/>
              </a:rPr>
              <a:t> </a:t>
            </a:r>
            <a:endParaRPr sz="1100"/>
          </a:p>
        </p:txBody>
      </p:sp>
      <p:sp>
        <p:nvSpPr>
          <p:cNvPr id="1523" name="Google Shape;1523;p94"/>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endParaRPr b="1" sz="1500">
              <a:solidFill>
                <a:schemeClr val="dk1"/>
              </a:solidFill>
              <a:latin typeface="Calibri"/>
              <a:ea typeface="Calibri"/>
              <a:cs typeface="Calibri"/>
              <a:sym typeface="Calibri"/>
            </a:endParaRPr>
          </a:p>
        </p:txBody>
      </p:sp>
      <p:sp>
        <p:nvSpPr>
          <p:cNvPr id="1524" name="Google Shape;1524;p94"/>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525" name="Google Shape;1525;p94"/>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9" name="Shape 1529"/>
        <p:cNvGrpSpPr/>
        <p:nvPr/>
      </p:nvGrpSpPr>
      <p:grpSpPr>
        <a:xfrm>
          <a:off x="0" y="0"/>
          <a:ext cx="0" cy="0"/>
          <a:chOff x="0" y="0"/>
          <a:chExt cx="0" cy="0"/>
        </a:xfrm>
      </p:grpSpPr>
      <p:sp>
        <p:nvSpPr>
          <p:cNvPr id="1530" name="Google Shape;1530;p95"/>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83 Annotation</a:t>
            </a:r>
            <a:endParaRPr sz="2900"/>
          </a:p>
        </p:txBody>
      </p:sp>
      <p:sp>
        <p:nvSpPr>
          <p:cNvPr id="1531" name="Google Shape;1531;p95"/>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Hypothetical P</a:t>
            </a:r>
            <a:r>
              <a:rPr b="1" lang="en" sz="1200">
                <a:solidFill>
                  <a:schemeClr val="dk1"/>
                </a:solidFill>
                <a:latin typeface="Calibri"/>
                <a:ea typeface="Calibri"/>
                <a:cs typeface="Calibri"/>
                <a:sym typeface="Calibri"/>
              </a:rPr>
              <a:t>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 (Both)</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a:t>
            </a:r>
            <a:r>
              <a:rPr b="1" lang="en" sz="1200">
                <a:solidFill>
                  <a:schemeClr val="dk1"/>
                </a:solidFill>
                <a:latin typeface="Calibri"/>
                <a:ea typeface="Calibri"/>
                <a:cs typeface="Calibri"/>
                <a:sym typeface="Calibri"/>
              </a:rPr>
              <a:t>No reasonable extractable data</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532" name="Google Shape;1532;p95"/>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Yes, only a minor dip in middle of gene coding potential, other than that it is entirely a </a:t>
            </a:r>
            <a:r>
              <a:rPr b="1" lang="en" sz="1200"/>
              <a:t>beautiful</a:t>
            </a:r>
            <a:r>
              <a:rPr b="1" lang="en" sz="1200"/>
              <a:t> rectangle. </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 Yes</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Yes</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Jehoshaphat &amp; TeeHee</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533" name="Google Shape;1533;p95"/>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15 MAs @ 53146</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Yes</a:t>
            </a:r>
            <a:r>
              <a:rPr b="1" lang="en" sz="1200">
                <a:solidFill>
                  <a:schemeClr val="dk1"/>
                </a:solidFill>
                <a:latin typeface="Calibri"/>
                <a:ea typeface="Calibri"/>
                <a:cs typeface="Calibri"/>
                <a:sym typeface="Calibri"/>
              </a:rPr>
              <a:t> and Yes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Yes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No reasonable extractable data</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SD: -3.329 there is one higher, but s</a:t>
            </a:r>
            <a:r>
              <a:rPr b="1" lang="en" sz="1200">
                <a:solidFill>
                  <a:schemeClr val="dk1"/>
                </a:solidFill>
                <a:latin typeface="Calibri"/>
                <a:ea typeface="Calibri"/>
                <a:cs typeface="Calibri"/>
                <a:sym typeface="Calibri"/>
              </a:rPr>
              <a:t>tart site is way off</a:t>
            </a:r>
            <a:r>
              <a:rPr b="1" i="0" lang="en" sz="1200" u="none" cap="none" strike="noStrike">
                <a:solidFill>
                  <a:schemeClr val="dk1"/>
                </a:solidFill>
                <a:latin typeface="Calibri"/>
                <a:ea typeface="Calibri"/>
                <a:cs typeface="Calibri"/>
                <a:sym typeface="Calibri"/>
              </a:rPr>
              <a:t>; Z </a:t>
            </a:r>
            <a:r>
              <a:rPr b="1" lang="en" sz="1200">
                <a:solidFill>
                  <a:schemeClr val="dk1"/>
                </a:solidFill>
                <a:latin typeface="Calibri"/>
                <a:ea typeface="Calibri"/>
                <a:cs typeface="Calibri"/>
                <a:sym typeface="Calibri"/>
              </a:rPr>
              <a:t>score: 2.308</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of 4bp (Gap of -4), Spacer: 12</a:t>
            </a:r>
            <a:endParaRPr b="1" sz="1200">
              <a:solidFill>
                <a:schemeClr val="dk1"/>
              </a:solidFill>
              <a:latin typeface="Calibri"/>
              <a:ea typeface="Calibri"/>
              <a:cs typeface="Calibri"/>
              <a:sym typeface="Calibri"/>
            </a:endParaRPr>
          </a:p>
        </p:txBody>
      </p:sp>
      <p:sp>
        <p:nvSpPr>
          <p:cNvPr id="1534" name="Google Shape;1534;p95"/>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81</a:t>
            </a:r>
            <a:endParaRPr b="1" sz="1100"/>
          </a:p>
        </p:txBody>
      </p:sp>
      <p:sp>
        <p:nvSpPr>
          <p:cNvPr id="1535" name="Google Shape;1535;p95"/>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b="1" lang="en" sz="1100"/>
              <a:t>53146</a:t>
            </a:r>
            <a:endParaRPr b="1" sz="1100"/>
          </a:p>
        </p:txBody>
      </p:sp>
      <p:sp>
        <p:nvSpPr>
          <p:cNvPr id="1536" name="Google Shape;1536;p95"/>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b="1" lang="en" sz="1100"/>
              <a:t>52982</a:t>
            </a:r>
            <a:endParaRPr b="1" sz="1100"/>
          </a:p>
        </p:txBody>
      </p:sp>
      <p:sp>
        <p:nvSpPr>
          <p:cNvPr id="1537" name="Google Shape;1537;p95"/>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b="1" lang="en" sz="1100"/>
              <a:t>255</a:t>
            </a:r>
            <a:endParaRPr b="1" sz="1100"/>
          </a:p>
        </p:txBody>
      </p:sp>
      <p:sp>
        <p:nvSpPr>
          <p:cNvPr id="1538" name="Google Shape;1538;p95"/>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53146 Glimmer Score: 13.44 </a:t>
            </a:r>
            <a:endParaRPr sz="1100"/>
          </a:p>
        </p:txBody>
      </p:sp>
      <p:sp>
        <p:nvSpPr>
          <p:cNvPr id="1539" name="Google Shape;1539;p95"/>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53146</a:t>
            </a:r>
            <a:endParaRPr sz="1100"/>
          </a:p>
        </p:txBody>
      </p:sp>
      <p:sp>
        <p:nvSpPr>
          <p:cNvPr id="1540" name="Google Shape;1540;p95"/>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Sar</a:t>
            </a:r>
            <a:r>
              <a:rPr lang="en" sz="1500">
                <a:solidFill>
                  <a:schemeClr val="dk1"/>
                </a:solidFill>
                <a:latin typeface="Calibri"/>
                <a:ea typeface="Calibri"/>
                <a:cs typeface="Calibri"/>
                <a:sym typeface="Calibri"/>
              </a:rPr>
              <a:t>iah</a:t>
            </a:r>
            <a:endParaRPr sz="1100"/>
          </a:p>
        </p:txBody>
      </p:sp>
      <p:sp>
        <p:nvSpPr>
          <p:cNvPr id="1541" name="Google Shape;1541;p95"/>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542" name="Google Shape;1542;p95"/>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543" name="Google Shape;1543;p95"/>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7" name="Shape 1547"/>
        <p:cNvGrpSpPr/>
        <p:nvPr/>
      </p:nvGrpSpPr>
      <p:grpSpPr>
        <a:xfrm>
          <a:off x="0" y="0"/>
          <a:ext cx="0" cy="0"/>
          <a:chOff x="0" y="0"/>
          <a:chExt cx="0" cy="0"/>
        </a:xfrm>
      </p:grpSpPr>
      <p:sp>
        <p:nvSpPr>
          <p:cNvPr id="1548" name="Google Shape;1548;p96"/>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84 Annotation</a:t>
            </a:r>
            <a:endParaRPr sz="2900"/>
          </a:p>
        </p:txBody>
      </p:sp>
      <p:sp>
        <p:nvSpPr>
          <p:cNvPr id="1549" name="Google Shape;1549;p96"/>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Hypothetical P</a:t>
            </a:r>
            <a:r>
              <a:rPr b="1" lang="en" sz="1200">
                <a:solidFill>
                  <a:schemeClr val="dk1"/>
                </a:solidFill>
                <a:latin typeface="Calibri"/>
                <a:ea typeface="Calibri"/>
                <a:cs typeface="Calibri"/>
                <a:sym typeface="Calibri"/>
              </a:rPr>
              <a:t>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Both phagesDB and NCBI agree upon 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a:t>
            </a:r>
            <a:r>
              <a:rPr i="0" lang="en" sz="1200" u="none" cap="none" strike="noStrike">
                <a:solidFill>
                  <a:schemeClr val="dk1"/>
                </a:solidFill>
                <a:latin typeface="Calibri"/>
                <a:ea typeface="Calibri"/>
                <a:cs typeface="Calibri"/>
                <a:sym typeface="Calibri"/>
              </a:rPr>
              <a:t>No reasonable data</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550" name="Google Shape;1550;p96"/>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Yes, the coding potential is high with only a few small dips near the end of gene coding. </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Yes, 330bp</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 Yes, Grassboy</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551" name="Google Shape;1551;p96"/>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0" rtl="0" algn="l">
              <a:lnSpc>
                <a:spcPct val="90000"/>
              </a:lnSpc>
              <a:spcBef>
                <a:spcPts val="800"/>
              </a:spcBef>
              <a:spcAft>
                <a:spcPts val="0"/>
              </a:spcAft>
              <a:buNone/>
            </a:pPr>
            <a:r>
              <a:rPr lang="en" sz="1100">
                <a:solidFill>
                  <a:schemeClr val="dk1"/>
                </a:solidFill>
              </a:rPr>
              <a:t>      </a:t>
            </a:r>
            <a:r>
              <a:rPr b="1" lang="en" sz="1100">
                <a:solidFill>
                  <a:schemeClr val="dk1"/>
                </a:solidFill>
              </a:rPr>
              <a:t> 20 MAs @ 53472</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r>
              <a:rPr b="1" lang="en" sz="1200">
                <a:solidFill>
                  <a:schemeClr val="dk1"/>
                </a:solidFill>
                <a:latin typeface="Calibri"/>
                <a:ea typeface="Calibri"/>
                <a:cs typeface="Calibri"/>
                <a:sym typeface="Calibri"/>
              </a:rPr>
              <a:t>) Y, Y</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Yes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No reasonable data</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S</a:t>
            </a:r>
            <a:r>
              <a:rPr b="1" lang="en" sz="1200">
                <a:solidFill>
                  <a:schemeClr val="dk1"/>
                </a:solidFill>
                <a:latin typeface="Calibri"/>
                <a:ea typeface="Calibri"/>
                <a:cs typeface="Calibri"/>
                <a:sym typeface="Calibri"/>
              </a:rPr>
              <a:t>D: -4.547, yes higher but start site inaccurate, Z: 1.720</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1 (Gap;-1), Spacing: 9</a:t>
            </a:r>
            <a:endParaRPr b="1" sz="1200">
              <a:solidFill>
                <a:schemeClr val="dk1"/>
              </a:solidFill>
              <a:latin typeface="Calibri"/>
              <a:ea typeface="Calibri"/>
              <a:cs typeface="Calibri"/>
              <a:sym typeface="Calibri"/>
            </a:endParaRPr>
          </a:p>
        </p:txBody>
      </p:sp>
      <p:sp>
        <p:nvSpPr>
          <p:cNvPr id="1552" name="Google Shape;1552;p96"/>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82</a:t>
            </a:r>
            <a:endParaRPr b="1" sz="1100"/>
          </a:p>
        </p:txBody>
      </p:sp>
      <p:sp>
        <p:nvSpPr>
          <p:cNvPr id="1553" name="Google Shape;1553;p96"/>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53472</a:t>
            </a:r>
            <a:endParaRPr sz="1100"/>
          </a:p>
        </p:txBody>
      </p:sp>
      <p:sp>
        <p:nvSpPr>
          <p:cNvPr id="1554" name="Google Shape;1554;p96"/>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53143</a:t>
            </a:r>
            <a:endParaRPr sz="1100"/>
          </a:p>
        </p:txBody>
      </p:sp>
      <p:sp>
        <p:nvSpPr>
          <p:cNvPr id="1555" name="Google Shape;1555;p96"/>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330</a:t>
            </a:r>
            <a:endParaRPr sz="1100"/>
          </a:p>
        </p:txBody>
      </p:sp>
      <p:sp>
        <p:nvSpPr>
          <p:cNvPr id="1556" name="Google Shape;1556;p96"/>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53472 Glimmer Score: 14.</a:t>
            </a:r>
            <a:r>
              <a:rPr lang="en" sz="1500">
                <a:solidFill>
                  <a:schemeClr val="dk1"/>
                </a:solidFill>
                <a:latin typeface="Calibri"/>
                <a:ea typeface="Calibri"/>
                <a:cs typeface="Calibri"/>
                <a:sym typeface="Calibri"/>
              </a:rPr>
              <a:t>76</a:t>
            </a:r>
            <a:r>
              <a:rPr b="0" i="0" lang="en" sz="1500" u="none" cap="none" strike="noStrike">
                <a:solidFill>
                  <a:schemeClr val="dk1"/>
                </a:solidFill>
                <a:latin typeface="Calibri"/>
                <a:ea typeface="Calibri"/>
                <a:cs typeface="Calibri"/>
                <a:sym typeface="Calibri"/>
              </a:rPr>
              <a:t> </a:t>
            </a:r>
            <a:endParaRPr sz="1100"/>
          </a:p>
        </p:txBody>
      </p:sp>
      <p:sp>
        <p:nvSpPr>
          <p:cNvPr id="1557" name="Google Shape;1557;p96"/>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53472</a:t>
            </a:r>
            <a:endParaRPr sz="1100"/>
          </a:p>
        </p:txBody>
      </p:sp>
      <p:sp>
        <p:nvSpPr>
          <p:cNvPr id="1558" name="Google Shape;1558;p96"/>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Sariah</a:t>
            </a:r>
            <a:r>
              <a:rPr b="0" i="0" lang="en" sz="1500" u="none" cap="none" strike="noStrike">
                <a:solidFill>
                  <a:schemeClr val="dk1"/>
                </a:solidFill>
                <a:latin typeface="Calibri"/>
                <a:ea typeface="Calibri"/>
                <a:cs typeface="Calibri"/>
                <a:sym typeface="Calibri"/>
              </a:rPr>
              <a:t> </a:t>
            </a:r>
            <a:endParaRPr sz="1100"/>
          </a:p>
        </p:txBody>
      </p:sp>
      <p:sp>
        <p:nvSpPr>
          <p:cNvPr id="1559" name="Google Shape;1559;p96"/>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a:t>
            </a:r>
            <a:endParaRPr sz="1500">
              <a:solidFill>
                <a:schemeClr val="dk1"/>
              </a:solidFill>
              <a:latin typeface="Calibri"/>
              <a:ea typeface="Calibri"/>
              <a:cs typeface="Calibri"/>
              <a:sym typeface="Calibri"/>
            </a:endParaRPr>
          </a:p>
        </p:txBody>
      </p:sp>
      <p:sp>
        <p:nvSpPr>
          <p:cNvPr id="1560" name="Google Shape;1560;p96"/>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561" name="Google Shape;1561;p96"/>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5" name="Shape 1565"/>
        <p:cNvGrpSpPr/>
        <p:nvPr/>
      </p:nvGrpSpPr>
      <p:grpSpPr>
        <a:xfrm>
          <a:off x="0" y="0"/>
          <a:ext cx="0" cy="0"/>
          <a:chOff x="0" y="0"/>
          <a:chExt cx="0" cy="0"/>
        </a:xfrm>
      </p:grpSpPr>
      <p:sp>
        <p:nvSpPr>
          <p:cNvPr id="1566" name="Google Shape;1566;p97"/>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85 Annotation</a:t>
            </a:r>
            <a:endParaRPr sz="2900"/>
          </a:p>
        </p:txBody>
      </p:sp>
      <p:sp>
        <p:nvSpPr>
          <p:cNvPr id="1567" name="Google Shape;1567;p97"/>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Hy</a:t>
            </a:r>
            <a:r>
              <a:rPr b="1" lang="en" sz="1200">
                <a:solidFill>
                  <a:schemeClr val="dk1"/>
                </a:solidFill>
                <a:latin typeface="Calibri"/>
                <a:ea typeface="Calibri"/>
                <a:cs typeface="Calibri"/>
                <a:sym typeface="Calibri"/>
              </a:rPr>
              <a:t>pothetical Protein</a:t>
            </a:r>
            <a:r>
              <a:rPr b="1" i="0" lang="en" sz="1200" u="none" cap="none" strike="noStrike">
                <a:solidFill>
                  <a:schemeClr val="dk1"/>
                </a:solidFill>
                <a:latin typeface="Calibri"/>
                <a:ea typeface="Calibri"/>
                <a:cs typeface="Calibri"/>
                <a:sym typeface="Calibri"/>
              </a:rPr>
              <a:t>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r>
              <a:rPr b="1" lang="en" sz="1200">
                <a:solidFill>
                  <a:schemeClr val="dk1"/>
                </a:solidFill>
                <a:latin typeface="Calibri"/>
                <a:ea typeface="Calibri"/>
                <a:cs typeface="Calibri"/>
                <a:sym typeface="Calibri"/>
              </a:rPr>
              <a:t> Hypothetical Protein (Both)</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No </a:t>
            </a:r>
            <a:r>
              <a:rPr b="1" lang="en" sz="1200">
                <a:solidFill>
                  <a:schemeClr val="dk1"/>
                </a:solidFill>
                <a:latin typeface="Calibri"/>
                <a:ea typeface="Calibri"/>
                <a:cs typeface="Calibri"/>
                <a:sym typeface="Calibri"/>
              </a:rPr>
              <a:t>reasonable</a:t>
            </a:r>
            <a:r>
              <a:rPr b="1" i="0" lang="en" sz="1200" u="none" cap="none" strike="noStrike">
                <a:solidFill>
                  <a:schemeClr val="dk1"/>
                </a:solidFill>
                <a:latin typeface="Calibri"/>
                <a:ea typeface="Calibri"/>
                <a:cs typeface="Calibri"/>
                <a:sym typeface="Calibri"/>
              </a:rPr>
              <a:t> data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568" name="Google Shape;1568;p97"/>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 Yes, beautiful coding potential as a perfect rectangle, no dips. </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Yes, 327bp</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 Yes, Casend and Grassboy</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569" name="Google Shape;1569;p97"/>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2 @ 53798 w/30 MAs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a:t>
            </a:r>
            <a:r>
              <a:rPr b="1" lang="en" sz="1200">
                <a:solidFill>
                  <a:schemeClr val="dk1"/>
                </a:solidFill>
                <a:latin typeface="Calibri"/>
                <a:ea typeface="Calibri"/>
                <a:cs typeface="Calibri"/>
                <a:sym typeface="Calibri"/>
              </a:rPr>
              <a:t>es and Yes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YES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 NCBI Blast shows over 8 with over 90% alignment. </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No reasonable data</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SD: -1.748, none higher</a:t>
            </a:r>
            <a:r>
              <a:rPr b="1" lang="en" sz="1200">
                <a:solidFill>
                  <a:schemeClr val="dk1"/>
                </a:solidFill>
                <a:latin typeface="Calibri"/>
                <a:ea typeface="Calibri"/>
                <a:cs typeface="Calibri"/>
                <a:sym typeface="Calibri"/>
              </a:rPr>
              <a:t>, Z: 3071</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Gap: 24; Spacer: 10</a:t>
            </a:r>
            <a:endParaRPr b="1" sz="1200">
              <a:solidFill>
                <a:schemeClr val="dk1"/>
              </a:solidFill>
              <a:latin typeface="Calibri"/>
              <a:ea typeface="Calibri"/>
              <a:cs typeface="Calibri"/>
              <a:sym typeface="Calibri"/>
            </a:endParaRPr>
          </a:p>
        </p:txBody>
      </p:sp>
      <p:sp>
        <p:nvSpPr>
          <p:cNvPr id="1570" name="Google Shape;1570;p97"/>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 83</a:t>
            </a:r>
            <a:r>
              <a:rPr b="1" lang="en" sz="1500">
                <a:solidFill>
                  <a:schemeClr val="dk1"/>
                </a:solidFill>
                <a:latin typeface="Calibri"/>
                <a:ea typeface="Calibri"/>
                <a:cs typeface="Calibri"/>
                <a:sym typeface="Calibri"/>
              </a:rPr>
              <a:t>	</a:t>
            </a:r>
            <a:endParaRPr b="1" sz="1100"/>
          </a:p>
        </p:txBody>
      </p:sp>
      <p:sp>
        <p:nvSpPr>
          <p:cNvPr id="1571" name="Google Shape;1571;p97"/>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53798</a:t>
            </a:r>
            <a:endParaRPr sz="1100"/>
          </a:p>
        </p:txBody>
      </p:sp>
      <p:sp>
        <p:nvSpPr>
          <p:cNvPr id="1572" name="Google Shape;1572;p97"/>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53472</a:t>
            </a:r>
            <a:endParaRPr sz="1100"/>
          </a:p>
        </p:txBody>
      </p:sp>
      <p:sp>
        <p:nvSpPr>
          <p:cNvPr id="1573" name="Google Shape;1573;p97"/>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327</a:t>
            </a:r>
            <a:endParaRPr sz="1100"/>
          </a:p>
        </p:txBody>
      </p:sp>
      <p:sp>
        <p:nvSpPr>
          <p:cNvPr id="1574" name="Google Shape;1574;p97"/>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lang="en" sz="1100">
                <a:solidFill>
                  <a:schemeClr val="dk1"/>
                </a:solidFill>
              </a:rPr>
              <a:t>53798</a:t>
            </a:r>
            <a:r>
              <a:rPr b="0" i="0" lang="en" sz="1500" u="none" cap="none" strike="noStrike">
                <a:solidFill>
                  <a:schemeClr val="dk1"/>
                </a:solidFill>
                <a:latin typeface="Calibri"/>
                <a:ea typeface="Calibri"/>
                <a:cs typeface="Calibri"/>
                <a:sym typeface="Calibri"/>
              </a:rPr>
              <a:t>  Glimmer Score: 13.51 </a:t>
            </a:r>
            <a:endParaRPr sz="1100"/>
          </a:p>
        </p:txBody>
      </p:sp>
      <p:sp>
        <p:nvSpPr>
          <p:cNvPr id="1575" name="Google Shape;1575;p97"/>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lang="en" sz="1100">
                <a:solidFill>
                  <a:schemeClr val="dk1"/>
                </a:solidFill>
              </a:rPr>
              <a:t>53798</a:t>
            </a:r>
            <a:endParaRPr sz="1100"/>
          </a:p>
        </p:txBody>
      </p:sp>
      <p:sp>
        <p:nvSpPr>
          <p:cNvPr id="1576" name="Google Shape;1576;p97"/>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Sariah</a:t>
            </a:r>
            <a:r>
              <a:rPr b="0" i="0" lang="en" sz="1500" u="none" cap="none" strike="noStrike">
                <a:solidFill>
                  <a:schemeClr val="dk1"/>
                </a:solidFill>
                <a:latin typeface="Calibri"/>
                <a:ea typeface="Calibri"/>
                <a:cs typeface="Calibri"/>
                <a:sym typeface="Calibri"/>
              </a:rPr>
              <a:t> </a:t>
            </a:r>
            <a:endParaRPr sz="1100"/>
          </a:p>
        </p:txBody>
      </p:sp>
      <p:sp>
        <p:nvSpPr>
          <p:cNvPr id="1577" name="Google Shape;1577;p97"/>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578" name="Google Shape;1578;p97"/>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579" name="Google Shape;1579;p97"/>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3" name="Shape 1583"/>
        <p:cNvGrpSpPr/>
        <p:nvPr/>
      </p:nvGrpSpPr>
      <p:grpSpPr>
        <a:xfrm>
          <a:off x="0" y="0"/>
          <a:ext cx="0" cy="0"/>
          <a:chOff x="0" y="0"/>
          <a:chExt cx="0" cy="0"/>
        </a:xfrm>
      </p:grpSpPr>
      <p:sp>
        <p:nvSpPr>
          <p:cNvPr id="1584" name="Google Shape;1584;p98"/>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585" name="Google Shape;1585;p98"/>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a:t>
            </a:r>
            <a:r>
              <a:rPr lang="en" sz="1800">
                <a:solidFill>
                  <a:schemeClr val="dk1"/>
                </a:solidFill>
                <a:latin typeface="Calibri"/>
                <a:ea typeface="Calibri"/>
                <a:cs typeface="Calibri"/>
                <a:sym typeface="Calibri"/>
              </a:rPr>
              <a:t>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Function Unknown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 (NCBI)</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 good results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586" name="Google Shape;1586;p98"/>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short but strong</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255 bp</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Blab</a:t>
            </a:r>
            <a:endParaRPr b="1" sz="1200"/>
          </a:p>
          <a:p>
            <a:pPr indent="-254000" lvl="0" marL="254000" rtl="0" algn="l">
              <a:lnSpc>
                <a:spcPct val="90000"/>
              </a:lnSpc>
              <a:spcBef>
                <a:spcPts val="800"/>
              </a:spcBef>
              <a:spcAft>
                <a:spcPts val="0"/>
              </a:spcAft>
              <a:buSzPts val="1200"/>
              <a:buChar char="•"/>
            </a:pPr>
            <a:r>
              <a:rPr lang="en" sz="1200"/>
              <a:t>Direction: (</a:t>
            </a:r>
            <a:r>
              <a:rPr b="1" lang="en" sz="1200"/>
              <a:t>Fwd/Rev) </a:t>
            </a:r>
            <a:r>
              <a:rPr lang="en" sz="1000">
                <a:solidFill>
                  <a:schemeClr val="dk1"/>
                </a:solidFill>
              </a:rPr>
              <a:t>Reverse</a:t>
            </a:r>
            <a:endParaRPr b="1" sz="1200"/>
          </a:p>
        </p:txBody>
      </p:sp>
      <p:sp>
        <p:nvSpPr>
          <p:cNvPr id="1587" name="Google Shape;1587;p98"/>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62500" lnSpcReduction="1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54077</a:t>
            </a:r>
            <a:endParaRPr b="1" sz="1100">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272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11, 18 MAs</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272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1272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272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first 6 are above 90%</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12725" lvl="1" marL="6858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No good results</a:t>
            </a:r>
            <a:endParaRPr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272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-3.867, yes but it would make a very short gene</a:t>
            </a:r>
            <a:endParaRPr b="1" sz="1200">
              <a:solidFill>
                <a:schemeClr val="dk1"/>
              </a:solidFill>
              <a:latin typeface="Calibri"/>
              <a:ea typeface="Calibri"/>
              <a:cs typeface="Calibri"/>
              <a:sym typeface="Calibri"/>
            </a:endParaRPr>
          </a:p>
          <a:p>
            <a:pPr indent="-22542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12725"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0, Overlap:4, Spacing:12</a:t>
            </a:r>
            <a:endParaRPr b="1" sz="1200">
              <a:solidFill>
                <a:schemeClr val="dk1"/>
              </a:solidFill>
              <a:latin typeface="Calibri"/>
              <a:ea typeface="Calibri"/>
              <a:cs typeface="Calibri"/>
              <a:sym typeface="Calibri"/>
            </a:endParaRPr>
          </a:p>
        </p:txBody>
      </p:sp>
      <p:sp>
        <p:nvSpPr>
          <p:cNvPr id="1588" name="Google Shape;1588;p98"/>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84</a:t>
            </a:r>
            <a:endParaRPr b="1" sz="1100"/>
          </a:p>
        </p:txBody>
      </p:sp>
      <p:sp>
        <p:nvSpPr>
          <p:cNvPr id="1589" name="Google Shape;1589;p98"/>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54077</a:t>
            </a:r>
            <a:endParaRPr sz="1100"/>
          </a:p>
        </p:txBody>
      </p:sp>
      <p:sp>
        <p:nvSpPr>
          <p:cNvPr id="1590" name="Google Shape;1590;p98"/>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53823</a:t>
            </a:r>
            <a:endParaRPr sz="1100"/>
          </a:p>
        </p:txBody>
      </p:sp>
      <p:sp>
        <p:nvSpPr>
          <p:cNvPr id="1591" name="Google Shape;1591;p98"/>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255</a:t>
            </a:r>
            <a:endParaRPr sz="1100"/>
          </a:p>
        </p:txBody>
      </p:sp>
      <p:sp>
        <p:nvSpPr>
          <p:cNvPr id="1592" name="Google Shape;1592;p98"/>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Glimmer:54077  Glimmer Score: </a:t>
            </a:r>
            <a:r>
              <a:rPr lang="en" sz="1500">
                <a:solidFill>
                  <a:schemeClr val="dk1"/>
                </a:solidFill>
                <a:latin typeface="Calibri"/>
                <a:ea typeface="Calibri"/>
                <a:cs typeface="Calibri"/>
                <a:sym typeface="Calibri"/>
              </a:rPr>
              <a:t>12.32</a:t>
            </a:r>
            <a:endParaRPr sz="1100"/>
          </a:p>
        </p:txBody>
      </p:sp>
      <p:sp>
        <p:nvSpPr>
          <p:cNvPr id="1593" name="Google Shape;1593;p98"/>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GeneMark:54077</a:t>
            </a:r>
            <a:endParaRPr sz="1100"/>
          </a:p>
        </p:txBody>
      </p:sp>
      <p:sp>
        <p:nvSpPr>
          <p:cNvPr id="1594" name="Google Shape;1594;p98"/>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Rylee</a:t>
            </a:r>
            <a:endParaRPr sz="1100"/>
          </a:p>
        </p:txBody>
      </p:sp>
      <p:sp>
        <p:nvSpPr>
          <p:cNvPr id="1595" name="Google Shape;1595;p98"/>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596" name="Google Shape;1596;p98"/>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597" name="Google Shape;1597;p98"/>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from Paige: </a:t>
            </a:r>
            <a:endParaRPr sz="1100"/>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1" name="Shape 1601"/>
        <p:cNvGrpSpPr/>
        <p:nvPr/>
      </p:nvGrpSpPr>
      <p:grpSpPr>
        <a:xfrm>
          <a:off x="0" y="0"/>
          <a:ext cx="0" cy="0"/>
          <a:chOff x="0" y="0"/>
          <a:chExt cx="0" cy="0"/>
        </a:xfrm>
      </p:grpSpPr>
      <p:sp>
        <p:nvSpPr>
          <p:cNvPr id="1602" name="Google Shape;1602;p99"/>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603" name="Google Shape;1603;p99"/>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a:t>
            </a:r>
            <a:r>
              <a:rPr lang="en" sz="1800">
                <a:solidFill>
                  <a:schemeClr val="dk1"/>
                </a:solidFill>
                <a:latin typeface="Calibri"/>
                <a:ea typeface="Calibri"/>
                <a:cs typeface="Calibri"/>
                <a:sym typeface="Calibri"/>
              </a:rPr>
              <a:t>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Function unknown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 (NCBI)</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 good results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604" name="Google Shape;1604;p99"/>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strong with only one major dip</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507 bp</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Fizzles </a:t>
            </a:r>
            <a:endParaRPr b="1" sz="1200"/>
          </a:p>
          <a:p>
            <a:pPr indent="-254000" lvl="0" marL="254000" rtl="0" algn="l">
              <a:lnSpc>
                <a:spcPct val="90000"/>
              </a:lnSpc>
              <a:spcBef>
                <a:spcPts val="800"/>
              </a:spcBef>
              <a:spcAft>
                <a:spcPts val="0"/>
              </a:spcAft>
              <a:buSzPts val="1200"/>
              <a:buChar char="•"/>
            </a:pPr>
            <a:r>
              <a:rPr lang="en" sz="1200"/>
              <a:t>Direction: (</a:t>
            </a:r>
            <a:r>
              <a:rPr b="1" lang="en" sz="1200"/>
              <a:t>Fwd/Rev) </a:t>
            </a:r>
            <a:r>
              <a:rPr lang="en" sz="1000">
                <a:solidFill>
                  <a:schemeClr val="dk1"/>
                </a:solidFill>
              </a:rPr>
              <a:t>Reverse</a:t>
            </a:r>
            <a:endParaRPr b="1" sz="1200"/>
          </a:p>
        </p:txBody>
      </p:sp>
      <p:sp>
        <p:nvSpPr>
          <p:cNvPr id="1605" name="Google Shape;1605;p99"/>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54580</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3, 10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top ones are above 90%</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No good results</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-1.748, no</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Gap:2, Overlap: 0, Spacing: 15</a:t>
            </a:r>
            <a:endParaRPr b="1" sz="1200">
              <a:solidFill>
                <a:schemeClr val="dk1"/>
              </a:solidFill>
              <a:latin typeface="Calibri"/>
              <a:ea typeface="Calibri"/>
              <a:cs typeface="Calibri"/>
              <a:sym typeface="Calibri"/>
            </a:endParaRPr>
          </a:p>
        </p:txBody>
      </p:sp>
      <p:sp>
        <p:nvSpPr>
          <p:cNvPr id="1606" name="Google Shape;1606;p99"/>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85</a:t>
            </a:r>
            <a:endParaRPr b="1" sz="1100"/>
          </a:p>
        </p:txBody>
      </p:sp>
      <p:sp>
        <p:nvSpPr>
          <p:cNvPr id="1607" name="Google Shape;1607;p99"/>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54580</a:t>
            </a:r>
            <a:endParaRPr sz="1100"/>
          </a:p>
        </p:txBody>
      </p:sp>
      <p:sp>
        <p:nvSpPr>
          <p:cNvPr id="1608" name="Google Shape;1608;p99"/>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54074</a:t>
            </a:r>
            <a:endParaRPr sz="1100"/>
          </a:p>
        </p:txBody>
      </p:sp>
      <p:sp>
        <p:nvSpPr>
          <p:cNvPr id="1609" name="Google Shape;1609;p99"/>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507</a:t>
            </a:r>
            <a:endParaRPr sz="1100"/>
          </a:p>
        </p:txBody>
      </p:sp>
      <p:sp>
        <p:nvSpPr>
          <p:cNvPr id="1610" name="Google Shape;1610;p99"/>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Glimmer:54580  Glimmer Score: 13.6</a:t>
            </a:r>
            <a:endParaRPr sz="1100"/>
          </a:p>
        </p:txBody>
      </p:sp>
      <p:sp>
        <p:nvSpPr>
          <p:cNvPr id="1611" name="Google Shape;1611;p99"/>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GeneMark:54580</a:t>
            </a:r>
            <a:endParaRPr sz="1100"/>
          </a:p>
        </p:txBody>
      </p:sp>
      <p:sp>
        <p:nvSpPr>
          <p:cNvPr id="1612" name="Google Shape;1612;p99"/>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Rylee</a:t>
            </a:r>
            <a:endParaRPr sz="1100"/>
          </a:p>
        </p:txBody>
      </p:sp>
      <p:sp>
        <p:nvSpPr>
          <p:cNvPr id="1613" name="Google Shape;1613;p99"/>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Sariah</a:t>
            </a:r>
            <a:r>
              <a:rPr b="0" i="0" lang="en" sz="1500" u="none" cap="none" strike="noStrike">
                <a:solidFill>
                  <a:schemeClr val="dk1"/>
                </a:solidFill>
                <a:latin typeface="Calibri"/>
                <a:ea typeface="Calibri"/>
                <a:cs typeface="Calibri"/>
                <a:sym typeface="Calibri"/>
              </a:rPr>
              <a:t> </a:t>
            </a:r>
            <a:endParaRPr sz="1100"/>
          </a:p>
        </p:txBody>
      </p:sp>
      <p:sp>
        <p:nvSpPr>
          <p:cNvPr id="1614" name="Google Shape;1614;p99"/>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615" name="Google Shape;1615;p99"/>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9" name="Shape 1619"/>
        <p:cNvGrpSpPr/>
        <p:nvPr/>
      </p:nvGrpSpPr>
      <p:grpSpPr>
        <a:xfrm>
          <a:off x="0" y="0"/>
          <a:ext cx="0" cy="0"/>
          <a:chOff x="0" y="0"/>
          <a:chExt cx="0" cy="0"/>
        </a:xfrm>
      </p:grpSpPr>
      <p:sp>
        <p:nvSpPr>
          <p:cNvPr id="1620" name="Google Shape;1620;p100"/>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621" name="Google Shape;1621;p100"/>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a:t>
            </a:r>
            <a:r>
              <a:rPr lang="en" sz="1800">
                <a:solidFill>
                  <a:schemeClr val="dk1"/>
                </a:solidFill>
                <a:latin typeface="Calibri"/>
                <a:ea typeface="Calibri"/>
                <a:cs typeface="Calibri"/>
                <a:sym typeface="Calibri"/>
              </a:rPr>
              <a:t>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r>
              <a:rPr b="1" lang="en" sz="1200">
                <a:solidFill>
                  <a:schemeClr val="dk1"/>
                </a:solidFill>
                <a:latin typeface="Calibri"/>
                <a:ea typeface="Calibri"/>
                <a:cs typeface="Calibri"/>
                <a:sym typeface="Calibri"/>
              </a:rPr>
              <a:t>)</a:t>
            </a:r>
            <a:endParaRPr b="1" sz="1200">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Function Unknown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 (NCBI)</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 good results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622" name="Google Shape;1622;p100"/>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has dips but strong</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450 bp</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Fizzels</a:t>
            </a:r>
            <a:endParaRPr b="1" sz="1200"/>
          </a:p>
          <a:p>
            <a:pPr indent="-254000" lvl="0" marL="254000" rtl="0" algn="l">
              <a:lnSpc>
                <a:spcPct val="90000"/>
              </a:lnSpc>
              <a:spcBef>
                <a:spcPts val="800"/>
              </a:spcBef>
              <a:spcAft>
                <a:spcPts val="0"/>
              </a:spcAft>
              <a:buSzPts val="1200"/>
              <a:buChar char="•"/>
            </a:pPr>
            <a:r>
              <a:rPr lang="en" sz="1200"/>
              <a:t>Direction: (</a:t>
            </a:r>
            <a:r>
              <a:rPr b="1" lang="en" sz="1200"/>
              <a:t>Fwd/Rev) </a:t>
            </a:r>
            <a:r>
              <a:rPr lang="en" sz="1000">
                <a:solidFill>
                  <a:schemeClr val="dk1"/>
                </a:solidFill>
              </a:rPr>
              <a:t>Reverse</a:t>
            </a:r>
            <a:endParaRPr b="1" sz="1200"/>
          </a:p>
        </p:txBody>
      </p:sp>
      <p:sp>
        <p:nvSpPr>
          <p:cNvPr id="1623" name="Google Shape;1623;p100"/>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55032</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18, 24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one 100%</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No good results</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-3.698, no but gives longest gene</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Gap:0, Overlap:4, Spacing: 13</a:t>
            </a:r>
            <a:endParaRPr b="1" sz="1200">
              <a:solidFill>
                <a:schemeClr val="dk1"/>
              </a:solidFill>
              <a:latin typeface="Calibri"/>
              <a:ea typeface="Calibri"/>
              <a:cs typeface="Calibri"/>
              <a:sym typeface="Calibri"/>
            </a:endParaRPr>
          </a:p>
        </p:txBody>
      </p:sp>
      <p:sp>
        <p:nvSpPr>
          <p:cNvPr id="1624" name="Google Shape;1624;p100"/>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86</a:t>
            </a:r>
            <a:endParaRPr b="1" sz="1100"/>
          </a:p>
        </p:txBody>
      </p:sp>
      <p:sp>
        <p:nvSpPr>
          <p:cNvPr id="1625" name="Google Shape;1625;p100"/>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55032</a:t>
            </a:r>
            <a:endParaRPr sz="1100"/>
          </a:p>
        </p:txBody>
      </p:sp>
      <p:sp>
        <p:nvSpPr>
          <p:cNvPr id="1626" name="Google Shape;1626;p100"/>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54583</a:t>
            </a:r>
            <a:endParaRPr sz="1100"/>
          </a:p>
        </p:txBody>
      </p:sp>
      <p:sp>
        <p:nvSpPr>
          <p:cNvPr id="1627" name="Google Shape;1627;p100"/>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450</a:t>
            </a:r>
            <a:endParaRPr sz="1100"/>
          </a:p>
        </p:txBody>
      </p:sp>
      <p:sp>
        <p:nvSpPr>
          <p:cNvPr id="1628" name="Google Shape;1628;p100"/>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Glimmer:55032  Glimmer Score: 11.97</a:t>
            </a:r>
            <a:endParaRPr sz="1100"/>
          </a:p>
        </p:txBody>
      </p:sp>
      <p:sp>
        <p:nvSpPr>
          <p:cNvPr id="1629" name="Google Shape;1629;p100"/>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GeneMark:55032</a:t>
            </a:r>
            <a:endParaRPr sz="1100"/>
          </a:p>
        </p:txBody>
      </p:sp>
      <p:sp>
        <p:nvSpPr>
          <p:cNvPr id="1630" name="Google Shape;1630;p100"/>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Rylee</a:t>
            </a:r>
            <a:endParaRPr sz="1100"/>
          </a:p>
        </p:txBody>
      </p:sp>
      <p:sp>
        <p:nvSpPr>
          <p:cNvPr id="1631" name="Google Shape;1631;p100"/>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632" name="Google Shape;1632;p100"/>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633" name="Google Shape;1633;p100"/>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7" name="Shape 1637"/>
        <p:cNvGrpSpPr/>
        <p:nvPr/>
      </p:nvGrpSpPr>
      <p:grpSpPr>
        <a:xfrm>
          <a:off x="0" y="0"/>
          <a:ext cx="0" cy="0"/>
          <a:chOff x="0" y="0"/>
          <a:chExt cx="0" cy="0"/>
        </a:xfrm>
      </p:grpSpPr>
      <p:sp>
        <p:nvSpPr>
          <p:cNvPr id="1638" name="Google Shape;1638;p101"/>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87 Annotation</a:t>
            </a:r>
            <a:endParaRPr sz="2900"/>
          </a:p>
        </p:txBody>
      </p:sp>
      <p:sp>
        <p:nvSpPr>
          <p:cNvPr id="1639" name="Google Shape;1639;p101"/>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a:t>
            </a:r>
            <a:r>
              <a:rPr lang="en" sz="1800">
                <a:solidFill>
                  <a:schemeClr val="dk1"/>
                </a:solidFill>
                <a:latin typeface="Calibri"/>
                <a:ea typeface="Calibri"/>
                <a:cs typeface="Calibri"/>
                <a:sym typeface="Calibri"/>
              </a:rPr>
              <a:t>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Function Unknown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 (NCBI)</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 good results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640" name="Google Shape;1640;p101"/>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Yes, Good </a:t>
            </a:r>
            <a:r>
              <a:rPr b="1" lang="en" sz="1200"/>
              <a:t>potential</a:t>
            </a:r>
            <a:r>
              <a:rPr b="1" lang="en" sz="1200"/>
              <a:t>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Yes, </a:t>
            </a:r>
            <a:endParaRPr b="1" sz="1200"/>
          </a:p>
          <a:p>
            <a:pPr indent="-254000" lvl="0" marL="254000" rtl="0" algn="l">
              <a:lnSpc>
                <a:spcPct val="90000"/>
              </a:lnSpc>
              <a:spcBef>
                <a:spcPts val="800"/>
              </a:spcBef>
              <a:spcAft>
                <a:spcPts val="0"/>
              </a:spcAft>
              <a:buSzPts val="1200"/>
              <a:buChar char="•"/>
            </a:pPr>
            <a:r>
              <a:rPr lang="en" sz="1200"/>
              <a:t>Direction: </a:t>
            </a:r>
            <a:r>
              <a:rPr b="1" lang="en" sz="1200">
                <a:solidFill>
                  <a:schemeClr val="dk1"/>
                </a:solidFill>
              </a:rPr>
              <a:t>Reverse</a:t>
            </a:r>
            <a:endParaRPr b="1" sz="1400"/>
          </a:p>
        </p:txBody>
      </p:sp>
      <p:sp>
        <p:nvSpPr>
          <p:cNvPr id="1641" name="Google Shape;1641;p101"/>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15 MAs, no alts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Yes; Namago, Hyperion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No good results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lang="en" sz="1200">
                <a:solidFill>
                  <a:schemeClr val="dk1"/>
                </a:solidFill>
                <a:latin typeface="Calibri"/>
                <a:ea typeface="Calibri"/>
                <a:cs typeface="Calibri"/>
                <a:sym typeface="Calibri"/>
              </a:rPr>
              <a:t>-3.766, yes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lang="en" sz="1200">
                <a:solidFill>
                  <a:schemeClr val="dk1"/>
                </a:solidFill>
                <a:latin typeface="Calibri"/>
                <a:ea typeface="Calibri"/>
                <a:cs typeface="Calibri"/>
                <a:sym typeface="Calibri"/>
              </a:rPr>
              <a:t>Overlap: 4, Spacing: 12</a:t>
            </a:r>
            <a:endParaRPr b="1" sz="1200">
              <a:solidFill>
                <a:schemeClr val="dk1"/>
              </a:solidFill>
              <a:latin typeface="Calibri"/>
              <a:ea typeface="Calibri"/>
              <a:cs typeface="Calibri"/>
              <a:sym typeface="Calibri"/>
            </a:endParaRPr>
          </a:p>
        </p:txBody>
      </p:sp>
      <p:sp>
        <p:nvSpPr>
          <p:cNvPr id="1642" name="Google Shape;1642;p101"/>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87</a:t>
            </a:r>
            <a:endParaRPr b="1" sz="1100"/>
          </a:p>
        </p:txBody>
      </p:sp>
      <p:sp>
        <p:nvSpPr>
          <p:cNvPr id="1643" name="Google Shape;1643;p101"/>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b="1" lang="en" sz="1500"/>
              <a:t>55352</a:t>
            </a:r>
            <a:endParaRPr b="1" sz="1500"/>
          </a:p>
        </p:txBody>
      </p:sp>
      <p:sp>
        <p:nvSpPr>
          <p:cNvPr id="1644" name="Google Shape;1644;p101"/>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b="1" lang="en" sz="1500"/>
              <a:t>55029</a:t>
            </a:r>
            <a:endParaRPr b="1" sz="1500"/>
          </a:p>
        </p:txBody>
      </p:sp>
      <p:sp>
        <p:nvSpPr>
          <p:cNvPr id="1645" name="Google Shape;1645;p101"/>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b="1" lang="en" sz="1500"/>
              <a:t>324</a:t>
            </a:r>
            <a:endParaRPr b="1" sz="1500"/>
          </a:p>
        </p:txBody>
      </p:sp>
      <p:sp>
        <p:nvSpPr>
          <p:cNvPr id="1646" name="Google Shape;1646;p101"/>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55361 </a:t>
            </a:r>
            <a:r>
              <a:rPr b="0" i="0" lang="en" sz="1500" u="none" cap="none" strike="noStrike">
                <a:solidFill>
                  <a:schemeClr val="dk1"/>
                </a:solidFill>
                <a:latin typeface="Calibri"/>
                <a:ea typeface="Calibri"/>
                <a:cs typeface="Calibri"/>
                <a:sym typeface="Calibri"/>
              </a:rPr>
              <a:t> Glimmer Score: </a:t>
            </a:r>
            <a:r>
              <a:rPr b="1" i="0" lang="en" sz="1500" u="none" cap="none" strike="noStrike">
                <a:solidFill>
                  <a:schemeClr val="dk1"/>
                </a:solidFill>
                <a:latin typeface="Calibri"/>
                <a:ea typeface="Calibri"/>
                <a:cs typeface="Calibri"/>
                <a:sym typeface="Calibri"/>
              </a:rPr>
              <a:t>15.15</a:t>
            </a:r>
            <a:endParaRPr b="1" sz="1100"/>
          </a:p>
        </p:txBody>
      </p:sp>
      <p:sp>
        <p:nvSpPr>
          <p:cNvPr id="1647" name="Google Shape;1647;p101"/>
          <p:cNvSpPr txBox="1"/>
          <p:nvPr/>
        </p:nvSpPr>
        <p:spPr>
          <a:xfrm>
            <a:off x="5772335" y="963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55361</a:t>
            </a:r>
            <a:endParaRPr b="1" sz="1100"/>
          </a:p>
        </p:txBody>
      </p:sp>
      <p:sp>
        <p:nvSpPr>
          <p:cNvPr id="1648" name="Google Shape;1648;p101"/>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i="0" lang="en" sz="1500" u="none" cap="none" strike="noStrike">
                <a:solidFill>
                  <a:schemeClr val="dk1"/>
                </a:solidFill>
                <a:latin typeface="Calibri"/>
                <a:ea typeface="Calibri"/>
                <a:cs typeface="Calibri"/>
                <a:sym typeface="Calibri"/>
              </a:rPr>
              <a:t>Rylee</a:t>
            </a:r>
            <a:endParaRPr b="1" sz="1100"/>
          </a:p>
        </p:txBody>
      </p:sp>
      <p:sp>
        <p:nvSpPr>
          <p:cNvPr id="1649" name="Google Shape;1649;p101"/>
          <p:cNvSpPr txBox="1"/>
          <p:nvPr/>
        </p:nvSpPr>
        <p:spPr>
          <a:xfrm>
            <a:off x="1874315"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endParaRPr b="1" sz="1500">
              <a:solidFill>
                <a:schemeClr val="dk1"/>
              </a:solidFill>
              <a:latin typeface="Calibri"/>
              <a:ea typeface="Calibri"/>
              <a:cs typeface="Calibri"/>
              <a:sym typeface="Calibri"/>
            </a:endParaRPr>
          </a:p>
        </p:txBody>
      </p:sp>
      <p:sp>
        <p:nvSpPr>
          <p:cNvPr id="1650" name="Google Shape;1650;p101"/>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651" name="Google Shape;1651;p101"/>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l">
              <a:lnSpc>
                <a:spcPct val="90000"/>
              </a:lnSpc>
              <a:spcBef>
                <a:spcPts val="0"/>
              </a:spcBef>
              <a:spcAft>
                <a:spcPts val="0"/>
              </a:spcAft>
              <a:buClr>
                <a:schemeClr val="dk1"/>
              </a:buClr>
              <a:buSzPct val="100000"/>
              <a:buFont typeface="Arial"/>
              <a:buNone/>
            </a:pPr>
            <a:r>
              <a:rPr b="0" i="0" lang="en" sz="1400" u="none" cap="none" strike="noStrike">
                <a:solidFill>
                  <a:schemeClr val="dk1"/>
                </a:solidFill>
                <a:latin typeface="Calibri"/>
                <a:ea typeface="Calibri"/>
                <a:cs typeface="Calibri"/>
                <a:sym typeface="Calibri"/>
              </a:rPr>
              <a:t>Notes: Go Back and Look at Start Site!!!</a:t>
            </a:r>
            <a:endParaRPr b="0" i="0" sz="14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ct val="100000"/>
              <a:buFont typeface="Arial"/>
              <a:buNone/>
            </a:pPr>
            <a:r>
              <a:rPr lang="en">
                <a:solidFill>
                  <a:schemeClr val="dk1"/>
                </a:solidFill>
                <a:latin typeface="Calibri"/>
                <a:ea typeface="Calibri"/>
                <a:cs typeface="Calibri"/>
                <a:sym typeface="Calibri"/>
              </a:rPr>
              <a:t>The two start sites are very close to each other, so there wouldn’t be a significant difference in coding potential. Alt has better alignment* and overlap. SD scores are fairly close as well - Scott</a:t>
            </a:r>
            <a:endParaRPr>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ct val="100000"/>
              <a:buFont typeface="Arial"/>
              <a:buNone/>
            </a:pPr>
            <a:r>
              <a:rPr lang="en">
                <a:solidFill>
                  <a:schemeClr val="dk1"/>
                </a:solidFill>
                <a:latin typeface="Calibri"/>
                <a:ea typeface="Calibri"/>
                <a:cs typeface="Calibri"/>
                <a:sym typeface="Calibri"/>
              </a:rPr>
              <a:t>*changing to 55352 made it identical to Namago, Hyperion, and four others - Scott</a:t>
            </a:r>
            <a:endParaRPr>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1"/>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99" name="Google Shape;199;p21"/>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No information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Phagesdb: Pnuc-like nicotinamide riboside transporter</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NCBI: Pnuc-like nicotinamide riboside transporter</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00" name="Google Shape;200;p21"/>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rtl="0" algn="ctr">
              <a:lnSpc>
                <a:spcPct val="90000"/>
              </a:lnSpc>
              <a:spcBef>
                <a:spcPts val="0"/>
              </a:spcBef>
              <a:spcAft>
                <a:spcPts val="0"/>
              </a:spcAft>
              <a:buClr>
                <a:schemeClr val="dk1"/>
              </a:buClr>
              <a:buSzPct val="64285"/>
              <a:buNone/>
            </a:pPr>
            <a:r>
              <a:rPr lang="en"/>
              <a:t>Is it a gene? Yes</a:t>
            </a:r>
            <a:endParaRPr b="1"/>
          </a:p>
          <a:p>
            <a:pPr indent="-248284"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r>
              <a:rPr b="1" lang="en" sz="1200"/>
              <a:t>(Y/N and description)..</a:t>
            </a:r>
            <a:endParaRPr b="1" sz="1200"/>
          </a:p>
          <a:p>
            <a:pPr indent="-235584" lvl="0" marL="685800" rtl="0" algn="l">
              <a:lnSpc>
                <a:spcPct val="90000"/>
              </a:lnSpc>
              <a:spcBef>
                <a:spcPts val="0"/>
              </a:spcBef>
              <a:spcAft>
                <a:spcPts val="0"/>
              </a:spcAft>
              <a:buSzPct val="100000"/>
              <a:buChar char="-"/>
            </a:pPr>
            <a:r>
              <a:rPr b="1" lang="en" sz="1200"/>
              <a:t>Yes there is very good </a:t>
            </a:r>
            <a:r>
              <a:rPr b="1" lang="en" sz="1200"/>
              <a:t>coding</a:t>
            </a:r>
            <a:r>
              <a:rPr b="1" lang="en" sz="1200"/>
              <a:t> potential based on gene mark, there are some drops in peaks but then shoot straight back up to a </a:t>
            </a:r>
            <a:r>
              <a:rPr b="1" lang="en" sz="1200"/>
              <a:t>plateau.</a:t>
            </a:r>
            <a:r>
              <a:rPr b="1" lang="en" sz="1200"/>
              <a:t> </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Are there homologues based on a Blast search? </a:t>
            </a:r>
            <a:r>
              <a:rPr b="1" lang="en" sz="1200"/>
              <a:t>(Answer)</a:t>
            </a:r>
            <a:endParaRPr b="1" sz="1200"/>
          </a:p>
          <a:p>
            <a:pPr indent="-235584" lvl="0" marL="685800" rtl="0" algn="l">
              <a:lnSpc>
                <a:spcPct val="90000"/>
              </a:lnSpc>
              <a:spcBef>
                <a:spcPts val="0"/>
              </a:spcBef>
              <a:spcAft>
                <a:spcPts val="0"/>
              </a:spcAft>
              <a:buSzPct val="100000"/>
              <a:buChar char="-"/>
            </a:pPr>
            <a:r>
              <a:rPr b="1" lang="en" sz="1200"/>
              <a:t>Yes there are. </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a:t>
            </a:r>
            <a:endParaRPr b="1" sz="1200"/>
          </a:p>
          <a:p>
            <a:pPr indent="-235584" lvl="0" marL="685800" rtl="0" algn="l">
              <a:lnSpc>
                <a:spcPct val="90000"/>
              </a:lnSpc>
              <a:spcBef>
                <a:spcPts val="0"/>
              </a:spcBef>
              <a:spcAft>
                <a:spcPts val="0"/>
              </a:spcAft>
              <a:buSzPct val="100000"/>
              <a:buChar char="-"/>
            </a:pPr>
            <a:r>
              <a:rPr b="1" lang="en" sz="1200"/>
              <a:t>Yes</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a:t>
            </a:r>
            <a:endParaRPr b="1" sz="1200"/>
          </a:p>
          <a:p>
            <a:pPr indent="-235584" lvl="0" marL="685800" rtl="0" algn="l">
              <a:lnSpc>
                <a:spcPct val="90000"/>
              </a:lnSpc>
              <a:spcBef>
                <a:spcPts val="0"/>
              </a:spcBef>
              <a:spcAft>
                <a:spcPts val="0"/>
              </a:spcAft>
              <a:buSzPct val="100000"/>
              <a:buChar char="-"/>
            </a:pPr>
            <a:r>
              <a:rPr b="1" lang="en" sz="1200"/>
              <a:t>yes</a:t>
            </a:r>
            <a:endParaRPr b="1" sz="1200"/>
          </a:p>
          <a:p>
            <a:pPr indent="-248284" lvl="0" marL="254000" rtl="0" algn="l">
              <a:lnSpc>
                <a:spcPct val="90000"/>
              </a:lnSpc>
              <a:spcBef>
                <a:spcPts val="800"/>
              </a:spcBef>
              <a:spcAft>
                <a:spcPts val="0"/>
              </a:spcAft>
              <a:buSzPct val="1000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Reverse</a:t>
            </a:r>
            <a:endParaRPr b="1" sz="1200"/>
          </a:p>
        </p:txBody>
      </p:sp>
      <p:sp>
        <p:nvSpPr>
          <p:cNvPr id="201" name="Google Shape;201;p21"/>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(Start: 12 @3771 has 20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Genemark and glimmer agree.</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No.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-3.470 (Z score- 2.58)  No</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Gap of -8, spacing: 15</a:t>
            </a:r>
            <a:endParaRPr b="1" sz="1200">
              <a:solidFill>
                <a:schemeClr val="dk1"/>
              </a:solidFill>
              <a:latin typeface="Calibri"/>
              <a:ea typeface="Calibri"/>
              <a:cs typeface="Calibri"/>
              <a:sym typeface="Calibri"/>
            </a:endParaRPr>
          </a:p>
        </p:txBody>
      </p:sp>
      <p:sp>
        <p:nvSpPr>
          <p:cNvPr id="202" name="Google Shape;202;p21"/>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9</a:t>
            </a:r>
            <a:endParaRPr b="1" sz="1100"/>
          </a:p>
        </p:txBody>
      </p:sp>
      <p:sp>
        <p:nvSpPr>
          <p:cNvPr id="203" name="Google Shape;203;p21"/>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3771</a:t>
            </a:r>
            <a:endParaRPr sz="1100"/>
          </a:p>
        </p:txBody>
      </p:sp>
      <p:sp>
        <p:nvSpPr>
          <p:cNvPr id="204" name="Google Shape;204;p21"/>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3040</a:t>
            </a:r>
            <a:endParaRPr sz="1100"/>
          </a:p>
        </p:txBody>
      </p:sp>
      <p:sp>
        <p:nvSpPr>
          <p:cNvPr id="205" name="Google Shape;205;p21"/>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732</a:t>
            </a:r>
            <a:endParaRPr sz="1100"/>
          </a:p>
        </p:txBody>
      </p:sp>
      <p:sp>
        <p:nvSpPr>
          <p:cNvPr id="206" name="Google Shape;206;p21"/>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3771     Glimmer Score: 10.08 </a:t>
            </a:r>
            <a:endParaRPr sz="1100"/>
          </a:p>
        </p:txBody>
      </p:sp>
      <p:sp>
        <p:nvSpPr>
          <p:cNvPr id="207" name="Google Shape;207;p21"/>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3771 </a:t>
            </a:r>
            <a:endParaRPr sz="1100"/>
          </a:p>
        </p:txBody>
      </p:sp>
      <p:sp>
        <p:nvSpPr>
          <p:cNvPr id="208" name="Google Shape;208;p21"/>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Brea</a:t>
            </a:r>
            <a:endParaRPr sz="1100"/>
          </a:p>
        </p:txBody>
      </p:sp>
      <p:sp>
        <p:nvSpPr>
          <p:cNvPr id="209" name="Google Shape;209;p21"/>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Omer </a:t>
            </a:r>
            <a:endParaRPr sz="1100"/>
          </a:p>
        </p:txBody>
      </p:sp>
      <p:sp>
        <p:nvSpPr>
          <p:cNvPr id="210" name="Google Shape;210;p21"/>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211" name="Google Shape;211;p21"/>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endParaRPr sz="1100"/>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5" name="Shape 1655"/>
        <p:cNvGrpSpPr/>
        <p:nvPr/>
      </p:nvGrpSpPr>
      <p:grpSpPr>
        <a:xfrm>
          <a:off x="0" y="0"/>
          <a:ext cx="0" cy="0"/>
          <a:chOff x="0" y="0"/>
          <a:chExt cx="0" cy="0"/>
        </a:xfrm>
      </p:grpSpPr>
      <p:sp>
        <p:nvSpPr>
          <p:cNvPr id="1656" name="Google Shape;1656;p102"/>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657" name="Google Shape;1657;p102"/>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a:t>
            </a:r>
            <a:r>
              <a:rPr lang="en" sz="1800">
                <a:solidFill>
                  <a:schemeClr val="dk1"/>
                </a:solidFill>
                <a:latin typeface="Calibri"/>
                <a:ea typeface="Calibri"/>
                <a:cs typeface="Calibri"/>
                <a:sym typeface="Calibri"/>
              </a:rPr>
              <a:t>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Function Unkown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 (NCBI)</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 good results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658" name="Google Shape;1658;p102"/>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good potential</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321</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t/>
            </a:r>
            <a:endParaRPr b="1" sz="1200"/>
          </a:p>
          <a:p>
            <a:pPr indent="-254000" lvl="0" marL="254000" rtl="0" algn="l">
              <a:lnSpc>
                <a:spcPct val="90000"/>
              </a:lnSpc>
              <a:spcBef>
                <a:spcPts val="800"/>
              </a:spcBef>
              <a:spcAft>
                <a:spcPts val="0"/>
              </a:spcAft>
              <a:buSzPts val="1200"/>
              <a:buChar char="•"/>
            </a:pPr>
            <a:r>
              <a:rPr lang="en" sz="1200"/>
              <a:t>Direction: (</a:t>
            </a:r>
            <a:r>
              <a:rPr b="1" lang="en" sz="1200"/>
              <a:t>Fwd/Rev) </a:t>
            </a:r>
            <a:r>
              <a:rPr lang="en" sz="1000">
                <a:solidFill>
                  <a:schemeClr val="dk1"/>
                </a:solidFill>
              </a:rPr>
              <a:t>Reverse</a:t>
            </a:r>
            <a:endParaRPr b="1" sz="1200"/>
          </a:p>
        </p:txBody>
      </p:sp>
      <p:sp>
        <p:nvSpPr>
          <p:cNvPr id="1659" name="Google Shape;1659;p102"/>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55669</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 17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 </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alot above 95%</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No good results</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-1.559, no</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Gap:8, Overlap:0, Spacing:8</a:t>
            </a:r>
            <a:endParaRPr b="1" sz="1200">
              <a:solidFill>
                <a:schemeClr val="dk1"/>
              </a:solidFill>
              <a:latin typeface="Calibri"/>
              <a:ea typeface="Calibri"/>
              <a:cs typeface="Calibri"/>
              <a:sym typeface="Calibri"/>
            </a:endParaRPr>
          </a:p>
        </p:txBody>
      </p:sp>
      <p:sp>
        <p:nvSpPr>
          <p:cNvPr id="1660" name="Google Shape;1660;p102"/>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88</a:t>
            </a:r>
            <a:endParaRPr b="1" sz="1100"/>
          </a:p>
        </p:txBody>
      </p:sp>
      <p:sp>
        <p:nvSpPr>
          <p:cNvPr id="1661" name="Google Shape;1661;p102"/>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55669</a:t>
            </a:r>
            <a:endParaRPr sz="1100"/>
          </a:p>
        </p:txBody>
      </p:sp>
      <p:sp>
        <p:nvSpPr>
          <p:cNvPr id="1662" name="Google Shape;1662;p102"/>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55349</a:t>
            </a:r>
            <a:endParaRPr sz="1100"/>
          </a:p>
        </p:txBody>
      </p:sp>
      <p:sp>
        <p:nvSpPr>
          <p:cNvPr id="1663" name="Google Shape;1663;p102"/>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321</a:t>
            </a:r>
            <a:endParaRPr sz="1100"/>
          </a:p>
        </p:txBody>
      </p:sp>
      <p:sp>
        <p:nvSpPr>
          <p:cNvPr id="1664" name="Google Shape;1664;p102"/>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55669 Glimmer Score: 13.09 </a:t>
            </a:r>
            <a:endParaRPr sz="1100"/>
          </a:p>
        </p:txBody>
      </p:sp>
      <p:sp>
        <p:nvSpPr>
          <p:cNvPr id="1665" name="Google Shape;1665;p102"/>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55669</a:t>
            </a:r>
            <a:endParaRPr sz="1100"/>
          </a:p>
        </p:txBody>
      </p:sp>
      <p:sp>
        <p:nvSpPr>
          <p:cNvPr id="1666" name="Google Shape;1666;p102"/>
          <p:cNvSpPr txBox="1"/>
          <p:nvPr/>
        </p:nvSpPr>
        <p:spPr>
          <a:xfrm>
            <a:off x="126527" y="8007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Rylee</a:t>
            </a:r>
            <a:endParaRPr sz="1100"/>
          </a:p>
        </p:txBody>
      </p:sp>
      <p:sp>
        <p:nvSpPr>
          <p:cNvPr id="1667" name="Google Shape;1667;p102"/>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Sariah</a:t>
            </a:r>
            <a:r>
              <a:rPr b="0" i="0" lang="en" sz="1500" u="none" cap="none" strike="noStrike">
                <a:solidFill>
                  <a:schemeClr val="dk1"/>
                </a:solidFill>
                <a:latin typeface="Calibri"/>
                <a:ea typeface="Calibri"/>
                <a:cs typeface="Calibri"/>
                <a:sym typeface="Calibri"/>
              </a:rPr>
              <a:t> </a:t>
            </a:r>
            <a:endParaRPr sz="1100"/>
          </a:p>
        </p:txBody>
      </p:sp>
      <p:sp>
        <p:nvSpPr>
          <p:cNvPr id="1668" name="Google Shape;1668;p102"/>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669" name="Google Shape;1669;p102"/>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3" name="Shape 1673"/>
        <p:cNvGrpSpPr/>
        <p:nvPr/>
      </p:nvGrpSpPr>
      <p:grpSpPr>
        <a:xfrm>
          <a:off x="0" y="0"/>
          <a:ext cx="0" cy="0"/>
          <a:chOff x="0" y="0"/>
          <a:chExt cx="0" cy="0"/>
        </a:xfrm>
      </p:grpSpPr>
      <p:sp>
        <p:nvSpPr>
          <p:cNvPr id="1674" name="Google Shape;1674;p103"/>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675" name="Google Shape;1675;p103"/>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a:t>
            </a:r>
            <a:r>
              <a:rPr lang="en" sz="1800">
                <a:solidFill>
                  <a:schemeClr val="dk1"/>
                </a:solidFill>
                <a:latin typeface="Calibri"/>
                <a:ea typeface="Calibri"/>
                <a:cs typeface="Calibri"/>
                <a:sym typeface="Calibri"/>
              </a:rPr>
              <a:t>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Function unknown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 Good Results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676" name="Google Shape;1676;p103"/>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strong no big dips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348</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StrawberryJamm </a:t>
            </a:r>
            <a:endParaRPr b="1" sz="1200"/>
          </a:p>
          <a:p>
            <a:pPr indent="-254000" lvl="0" marL="254000" rtl="0" algn="l">
              <a:lnSpc>
                <a:spcPct val="90000"/>
              </a:lnSpc>
              <a:spcBef>
                <a:spcPts val="800"/>
              </a:spcBef>
              <a:spcAft>
                <a:spcPts val="0"/>
              </a:spcAft>
              <a:buSzPts val="1200"/>
              <a:buChar char="•"/>
            </a:pPr>
            <a:r>
              <a:rPr lang="en" sz="1200"/>
              <a:t>Direction: (</a:t>
            </a:r>
            <a:r>
              <a:rPr b="1" lang="en" sz="1200"/>
              <a:t>Fwd/Rev) </a:t>
            </a:r>
            <a:r>
              <a:rPr lang="en" sz="1000">
                <a:solidFill>
                  <a:schemeClr val="dk1"/>
                </a:solidFill>
              </a:rPr>
              <a:t>Reverse</a:t>
            </a:r>
            <a:endParaRPr b="1" sz="1200"/>
          </a:p>
        </p:txBody>
      </p:sp>
      <p:sp>
        <p:nvSpPr>
          <p:cNvPr id="1677" name="Google Shape;1677;p103"/>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56025</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5, 11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good </a:t>
            </a:r>
            <a:r>
              <a:rPr b="1" lang="en" sz="1200">
                <a:solidFill>
                  <a:schemeClr val="dk1"/>
                </a:solidFill>
                <a:latin typeface="Calibri"/>
                <a:ea typeface="Calibri"/>
                <a:cs typeface="Calibri"/>
                <a:sym typeface="Calibri"/>
              </a:rPr>
              <a:t>alignment</a:t>
            </a:r>
            <a:r>
              <a:rPr b="1" lang="en" sz="1200">
                <a:solidFill>
                  <a:schemeClr val="dk1"/>
                </a:solidFill>
                <a:latin typeface="Calibri"/>
                <a:ea typeface="Calibri"/>
                <a:cs typeface="Calibri"/>
                <a:sym typeface="Calibri"/>
              </a:rPr>
              <a:t> </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No good results</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-2.976, no</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0, Overlap:4, Spacing: 9</a:t>
            </a:r>
            <a:endParaRPr b="1" sz="1200">
              <a:solidFill>
                <a:schemeClr val="dk1"/>
              </a:solidFill>
              <a:latin typeface="Calibri"/>
              <a:ea typeface="Calibri"/>
              <a:cs typeface="Calibri"/>
              <a:sym typeface="Calibri"/>
            </a:endParaRPr>
          </a:p>
        </p:txBody>
      </p:sp>
      <p:sp>
        <p:nvSpPr>
          <p:cNvPr id="1678" name="Google Shape;1678;p103"/>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89</a:t>
            </a:r>
            <a:endParaRPr b="1" sz="1100"/>
          </a:p>
        </p:txBody>
      </p:sp>
      <p:sp>
        <p:nvSpPr>
          <p:cNvPr id="1679" name="Google Shape;1679;p103"/>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56025</a:t>
            </a:r>
            <a:endParaRPr sz="1100"/>
          </a:p>
        </p:txBody>
      </p:sp>
      <p:sp>
        <p:nvSpPr>
          <p:cNvPr id="1680" name="Google Shape;1680;p103"/>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55678</a:t>
            </a:r>
            <a:endParaRPr sz="1100"/>
          </a:p>
        </p:txBody>
      </p:sp>
      <p:sp>
        <p:nvSpPr>
          <p:cNvPr id="1681" name="Google Shape;1681;p103"/>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348</a:t>
            </a:r>
            <a:endParaRPr sz="1100"/>
          </a:p>
        </p:txBody>
      </p:sp>
      <p:sp>
        <p:nvSpPr>
          <p:cNvPr id="1682" name="Google Shape;1682;p103"/>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56025 Glimmer Score: 11.24</a:t>
            </a:r>
            <a:endParaRPr sz="1100"/>
          </a:p>
        </p:txBody>
      </p:sp>
      <p:sp>
        <p:nvSpPr>
          <p:cNvPr id="1683" name="Google Shape;1683;p103"/>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56025</a:t>
            </a:r>
            <a:endParaRPr sz="1100"/>
          </a:p>
        </p:txBody>
      </p:sp>
      <p:sp>
        <p:nvSpPr>
          <p:cNvPr id="1684" name="Google Shape;1684;p103"/>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Rylee</a:t>
            </a:r>
            <a:endParaRPr sz="1100"/>
          </a:p>
        </p:txBody>
      </p:sp>
      <p:sp>
        <p:nvSpPr>
          <p:cNvPr id="1685" name="Google Shape;1685;p103"/>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Paige </a:t>
            </a:r>
            <a:endParaRPr sz="1100"/>
          </a:p>
        </p:txBody>
      </p:sp>
      <p:sp>
        <p:nvSpPr>
          <p:cNvPr id="1686" name="Google Shape;1686;p103"/>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687" name="Google Shape;1687;p103"/>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1" name="Shape 1691"/>
        <p:cNvGrpSpPr/>
        <p:nvPr/>
      </p:nvGrpSpPr>
      <p:grpSpPr>
        <a:xfrm>
          <a:off x="0" y="0"/>
          <a:ext cx="0" cy="0"/>
          <a:chOff x="0" y="0"/>
          <a:chExt cx="0" cy="0"/>
        </a:xfrm>
      </p:grpSpPr>
      <p:sp>
        <p:nvSpPr>
          <p:cNvPr id="1692" name="Google Shape;1692;p104"/>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693" name="Google Shape;1693;p104"/>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a:t>
            </a:r>
            <a:r>
              <a:rPr lang="en" sz="1800">
                <a:solidFill>
                  <a:schemeClr val="dk1"/>
                </a:solidFill>
                <a:latin typeface="Calibri"/>
                <a:ea typeface="Calibri"/>
                <a:cs typeface="Calibri"/>
                <a:sym typeface="Calibri"/>
              </a:rPr>
              <a:t>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Function Unknown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 good results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694" name="Google Shape;1694;p104"/>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only has one large dip but other than that it is strong.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579 bp</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StrawberryJamm</a:t>
            </a:r>
            <a:endParaRPr b="1" sz="1200"/>
          </a:p>
          <a:p>
            <a:pPr indent="-254000" lvl="0" marL="254000" rtl="0" algn="l">
              <a:lnSpc>
                <a:spcPct val="90000"/>
              </a:lnSpc>
              <a:spcBef>
                <a:spcPts val="800"/>
              </a:spcBef>
              <a:spcAft>
                <a:spcPts val="0"/>
              </a:spcAft>
              <a:buSzPts val="1200"/>
              <a:buChar char="•"/>
            </a:pPr>
            <a:r>
              <a:rPr lang="en" sz="1200"/>
              <a:t>Direction: (</a:t>
            </a:r>
            <a:r>
              <a:rPr b="1" lang="en" sz="1200"/>
              <a:t>Fwd/Rev) </a:t>
            </a:r>
            <a:r>
              <a:rPr lang="en" sz="1000">
                <a:solidFill>
                  <a:schemeClr val="dk1"/>
                </a:solidFill>
              </a:rPr>
              <a:t>Reverse</a:t>
            </a:r>
            <a:endParaRPr b="1" sz="1200"/>
          </a:p>
        </p:txBody>
      </p:sp>
      <p:sp>
        <p:nvSpPr>
          <p:cNvPr id="1695" name="Google Shape;1695;p104"/>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56600</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11, 6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good </a:t>
            </a:r>
            <a:r>
              <a:rPr b="1" lang="en" sz="1200">
                <a:solidFill>
                  <a:schemeClr val="dk1"/>
                </a:solidFill>
                <a:latin typeface="Calibri"/>
                <a:ea typeface="Calibri"/>
                <a:cs typeface="Calibri"/>
                <a:sym typeface="Calibri"/>
              </a:rPr>
              <a:t>alignment</a:t>
            </a:r>
            <a:r>
              <a:rPr b="1" lang="en" sz="1200">
                <a:solidFill>
                  <a:schemeClr val="dk1"/>
                </a:solidFill>
                <a:latin typeface="Calibri"/>
                <a:ea typeface="Calibri"/>
                <a:cs typeface="Calibri"/>
                <a:sym typeface="Calibri"/>
              </a:rPr>
              <a:t> </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No good results</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-1.418, no</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 35, Overlap:0, Spacing:10</a:t>
            </a:r>
            <a:endParaRPr b="1" sz="1200">
              <a:solidFill>
                <a:schemeClr val="dk1"/>
              </a:solidFill>
              <a:latin typeface="Calibri"/>
              <a:ea typeface="Calibri"/>
              <a:cs typeface="Calibri"/>
              <a:sym typeface="Calibri"/>
            </a:endParaRPr>
          </a:p>
        </p:txBody>
      </p:sp>
      <p:sp>
        <p:nvSpPr>
          <p:cNvPr id="1696" name="Google Shape;1696;p104"/>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90</a:t>
            </a:r>
            <a:endParaRPr b="1" sz="1100"/>
          </a:p>
        </p:txBody>
      </p:sp>
      <p:sp>
        <p:nvSpPr>
          <p:cNvPr id="1697" name="Google Shape;1697;p104"/>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56600</a:t>
            </a:r>
            <a:endParaRPr sz="1100"/>
          </a:p>
        </p:txBody>
      </p:sp>
      <p:sp>
        <p:nvSpPr>
          <p:cNvPr id="1698" name="Google Shape;1698;p104"/>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56022</a:t>
            </a:r>
            <a:endParaRPr sz="1100"/>
          </a:p>
        </p:txBody>
      </p:sp>
      <p:sp>
        <p:nvSpPr>
          <p:cNvPr id="1699" name="Google Shape;1699;p104"/>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579</a:t>
            </a:r>
            <a:endParaRPr sz="1100"/>
          </a:p>
        </p:txBody>
      </p:sp>
      <p:sp>
        <p:nvSpPr>
          <p:cNvPr id="1700" name="Google Shape;1700;p104"/>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56600 Glimmer Score: 13.53</a:t>
            </a:r>
            <a:endParaRPr sz="1100"/>
          </a:p>
        </p:txBody>
      </p:sp>
      <p:sp>
        <p:nvSpPr>
          <p:cNvPr id="1701" name="Google Shape;1701;p104"/>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56600</a:t>
            </a:r>
            <a:endParaRPr sz="1100"/>
          </a:p>
        </p:txBody>
      </p:sp>
      <p:sp>
        <p:nvSpPr>
          <p:cNvPr id="1702" name="Google Shape;1702;p104"/>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Rylee</a:t>
            </a:r>
            <a:endParaRPr sz="1100"/>
          </a:p>
        </p:txBody>
      </p:sp>
      <p:sp>
        <p:nvSpPr>
          <p:cNvPr id="1703" name="Google Shape;1703;p104"/>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Emily</a:t>
            </a:r>
            <a:endParaRPr sz="1100"/>
          </a:p>
        </p:txBody>
      </p:sp>
      <p:sp>
        <p:nvSpPr>
          <p:cNvPr id="1704" name="Google Shape;1704;p104"/>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705" name="Google Shape;1705;p104"/>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9" name="Shape 1709"/>
        <p:cNvGrpSpPr/>
        <p:nvPr/>
      </p:nvGrpSpPr>
      <p:grpSpPr>
        <a:xfrm>
          <a:off x="0" y="0"/>
          <a:ext cx="0" cy="0"/>
          <a:chOff x="0" y="0"/>
          <a:chExt cx="0" cy="0"/>
        </a:xfrm>
      </p:grpSpPr>
      <p:sp>
        <p:nvSpPr>
          <p:cNvPr id="1710" name="Google Shape;1710;p105"/>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711" name="Google Shape;1711;p105"/>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None listed</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712" name="Google Shape;1712;p105"/>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a:t>
            </a:r>
            <a:r>
              <a:rPr b="1" lang="en" sz="1000">
                <a:solidFill>
                  <a:schemeClr val="dk1"/>
                </a:solidFill>
              </a:rPr>
              <a:t>Reverse</a:t>
            </a:r>
            <a:endParaRPr b="1" sz="1200"/>
          </a:p>
        </p:txBody>
      </p:sp>
      <p:sp>
        <p:nvSpPr>
          <p:cNvPr id="1713" name="Google Shape;1713;p105"/>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23 @ 56884 has 21 MA’s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Y, Y</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Not </a:t>
            </a:r>
            <a:r>
              <a:rPr lang="en" sz="1200">
                <a:solidFill>
                  <a:schemeClr val="dk1"/>
                </a:solidFill>
                <a:latin typeface="Calibri"/>
                <a:ea typeface="Calibri"/>
                <a:cs typeface="Calibri"/>
                <a:sym typeface="Calibri"/>
              </a:rPr>
              <a:t>enough</a:t>
            </a:r>
            <a:r>
              <a:rPr lang="en" sz="1200">
                <a:solidFill>
                  <a:schemeClr val="dk1"/>
                </a:solidFill>
                <a:latin typeface="Calibri"/>
                <a:ea typeface="Calibri"/>
                <a:cs typeface="Calibri"/>
                <a:sym typeface="Calibri"/>
              </a:rPr>
              <a:t> info</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-5.48, slightly</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1, spacer 9</a:t>
            </a:r>
            <a:endParaRPr b="1" sz="1200">
              <a:solidFill>
                <a:schemeClr val="dk1"/>
              </a:solidFill>
              <a:latin typeface="Calibri"/>
              <a:ea typeface="Calibri"/>
              <a:cs typeface="Calibri"/>
              <a:sym typeface="Calibri"/>
            </a:endParaRPr>
          </a:p>
        </p:txBody>
      </p:sp>
      <p:sp>
        <p:nvSpPr>
          <p:cNvPr id="1714" name="Google Shape;1714;p105"/>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91</a:t>
            </a:r>
            <a:endParaRPr b="1" sz="1100"/>
          </a:p>
        </p:txBody>
      </p:sp>
      <p:sp>
        <p:nvSpPr>
          <p:cNvPr id="1715" name="Google Shape;1715;p105"/>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56884</a:t>
            </a:r>
            <a:endParaRPr sz="1100"/>
          </a:p>
        </p:txBody>
      </p:sp>
      <p:sp>
        <p:nvSpPr>
          <p:cNvPr id="1716" name="Google Shape;1716;p105"/>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56636</a:t>
            </a:r>
            <a:endParaRPr sz="1100"/>
          </a:p>
        </p:txBody>
      </p:sp>
      <p:sp>
        <p:nvSpPr>
          <p:cNvPr id="1717" name="Google Shape;1717;p105"/>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249</a:t>
            </a:r>
            <a:endParaRPr sz="1100"/>
          </a:p>
        </p:txBody>
      </p:sp>
      <p:sp>
        <p:nvSpPr>
          <p:cNvPr id="1718" name="Google Shape;1718;p105"/>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56884  Glimmer Score: 15.17</a:t>
            </a:r>
            <a:endParaRPr sz="1100"/>
          </a:p>
        </p:txBody>
      </p:sp>
      <p:sp>
        <p:nvSpPr>
          <p:cNvPr id="1719" name="Google Shape;1719;p105"/>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56884</a:t>
            </a:r>
            <a:endParaRPr sz="1100"/>
          </a:p>
        </p:txBody>
      </p:sp>
      <p:sp>
        <p:nvSpPr>
          <p:cNvPr id="1720" name="Google Shape;1720;p105"/>
          <p:cNvSpPr txBox="1"/>
          <p:nvPr/>
        </p:nvSpPr>
        <p:spPr>
          <a:xfrm>
            <a:off x="128602" y="719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a:t>
            </a:r>
            <a:r>
              <a:rPr b="0" i="0" lang="en" sz="1500" u="none" cap="none" strike="noStrike">
                <a:solidFill>
                  <a:schemeClr val="dk1"/>
                </a:solidFill>
                <a:latin typeface="Calibri"/>
                <a:ea typeface="Calibri"/>
                <a:cs typeface="Calibri"/>
                <a:sym typeface="Calibri"/>
              </a:rPr>
              <a:t> </a:t>
            </a:r>
            <a:endParaRPr sz="1100"/>
          </a:p>
        </p:txBody>
      </p:sp>
      <p:sp>
        <p:nvSpPr>
          <p:cNvPr id="1721" name="Google Shape;1721;p105"/>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Omer</a:t>
            </a:r>
            <a:r>
              <a:rPr b="0" i="0" lang="en" sz="1500" u="none" cap="none" strike="noStrike">
                <a:solidFill>
                  <a:schemeClr val="dk1"/>
                </a:solidFill>
                <a:latin typeface="Calibri"/>
                <a:ea typeface="Calibri"/>
                <a:cs typeface="Calibri"/>
                <a:sym typeface="Calibri"/>
              </a:rPr>
              <a:t> </a:t>
            </a:r>
            <a:endParaRPr sz="1100"/>
          </a:p>
        </p:txBody>
      </p:sp>
      <p:sp>
        <p:nvSpPr>
          <p:cNvPr id="1722" name="Google Shape;1722;p105"/>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723" name="Google Shape;1723;p105"/>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7" name="Shape 1727"/>
        <p:cNvGrpSpPr/>
        <p:nvPr/>
      </p:nvGrpSpPr>
      <p:grpSpPr>
        <a:xfrm>
          <a:off x="0" y="0"/>
          <a:ext cx="0" cy="0"/>
          <a:chOff x="0" y="0"/>
          <a:chExt cx="0" cy="0"/>
        </a:xfrm>
      </p:grpSpPr>
      <p:sp>
        <p:nvSpPr>
          <p:cNvPr id="1728" name="Google Shape;1728;p106"/>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729" name="Google Shape;1729;p106"/>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None listed</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Unreliable </a:t>
            </a:r>
            <a:r>
              <a:rPr b="1" lang="en" sz="1200">
                <a:solidFill>
                  <a:schemeClr val="dk1"/>
                </a:solidFill>
                <a:latin typeface="Calibri"/>
                <a:ea typeface="Calibri"/>
                <a:cs typeface="Calibri"/>
                <a:sym typeface="Calibri"/>
              </a:rPr>
              <a:t>based on E-value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730" name="Google Shape;1730;p106"/>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731" name="Google Shape;1731;p106"/>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Start: 11 @57360 has 19 MA's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a:t>
            </a:r>
            <a:r>
              <a:rPr b="1" lang="en" sz="1200">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-3.094 from peca</a:t>
            </a:r>
            <a:r>
              <a:rPr b="1" lang="en" sz="1200">
                <a:solidFill>
                  <a:schemeClr val="dk1"/>
                </a:solidFill>
                <a:latin typeface="Calibri"/>
                <a:ea typeface="Calibri"/>
                <a:cs typeface="Calibri"/>
                <a:sym typeface="Calibri"/>
              </a:rPr>
              <a:t>an,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4, spacer 12</a:t>
            </a:r>
            <a:endParaRPr b="1" sz="1200">
              <a:solidFill>
                <a:schemeClr val="dk1"/>
              </a:solidFill>
              <a:latin typeface="Calibri"/>
              <a:ea typeface="Calibri"/>
              <a:cs typeface="Calibri"/>
              <a:sym typeface="Calibri"/>
            </a:endParaRPr>
          </a:p>
        </p:txBody>
      </p:sp>
      <p:sp>
        <p:nvSpPr>
          <p:cNvPr id="1732" name="Google Shape;1732;p106"/>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92</a:t>
            </a:r>
            <a:endParaRPr b="1" sz="1100"/>
          </a:p>
        </p:txBody>
      </p:sp>
      <p:sp>
        <p:nvSpPr>
          <p:cNvPr id="1733" name="Google Shape;1733;p106"/>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57360</a:t>
            </a:r>
            <a:endParaRPr sz="1100"/>
          </a:p>
        </p:txBody>
      </p:sp>
      <p:sp>
        <p:nvSpPr>
          <p:cNvPr id="1734" name="Google Shape;1734;p106"/>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56884</a:t>
            </a:r>
            <a:endParaRPr sz="1100"/>
          </a:p>
        </p:txBody>
      </p:sp>
      <p:sp>
        <p:nvSpPr>
          <p:cNvPr id="1735" name="Google Shape;1735;p106"/>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477</a:t>
            </a:r>
            <a:endParaRPr sz="1100"/>
          </a:p>
        </p:txBody>
      </p:sp>
      <p:sp>
        <p:nvSpPr>
          <p:cNvPr id="1736" name="Google Shape;1736;p106"/>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57360 Glimmer Score: 12.29</a:t>
            </a:r>
            <a:endParaRPr sz="1100"/>
          </a:p>
        </p:txBody>
      </p:sp>
      <p:sp>
        <p:nvSpPr>
          <p:cNvPr id="1737" name="Google Shape;1737;p106"/>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57360</a:t>
            </a:r>
            <a:endParaRPr sz="1100"/>
          </a:p>
        </p:txBody>
      </p:sp>
      <p:sp>
        <p:nvSpPr>
          <p:cNvPr id="1738" name="Google Shape;1738;p106"/>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a:t>
            </a:r>
            <a:endParaRPr sz="1500">
              <a:solidFill>
                <a:schemeClr val="dk1"/>
              </a:solidFill>
              <a:latin typeface="Calibri"/>
              <a:ea typeface="Calibri"/>
              <a:cs typeface="Calibri"/>
              <a:sym typeface="Calibri"/>
            </a:endParaRPr>
          </a:p>
        </p:txBody>
      </p:sp>
      <p:sp>
        <p:nvSpPr>
          <p:cNvPr id="1739" name="Google Shape;1739;p106"/>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Br</a:t>
            </a:r>
            <a:r>
              <a:rPr lang="en" sz="1500">
                <a:solidFill>
                  <a:schemeClr val="dk1"/>
                </a:solidFill>
                <a:latin typeface="Calibri"/>
                <a:ea typeface="Calibri"/>
                <a:cs typeface="Calibri"/>
                <a:sym typeface="Calibri"/>
              </a:rPr>
              <a:t>ea</a:t>
            </a:r>
            <a:endParaRPr sz="1100"/>
          </a:p>
        </p:txBody>
      </p:sp>
      <p:sp>
        <p:nvSpPr>
          <p:cNvPr id="1740" name="Google Shape;1740;p106"/>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741" name="Google Shape;1741;p106"/>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5" name="Shape 1745"/>
        <p:cNvGrpSpPr/>
        <p:nvPr/>
      </p:nvGrpSpPr>
      <p:grpSpPr>
        <a:xfrm>
          <a:off x="0" y="0"/>
          <a:ext cx="0" cy="0"/>
          <a:chOff x="0" y="0"/>
          <a:chExt cx="0" cy="0"/>
        </a:xfrm>
      </p:grpSpPr>
      <p:sp>
        <p:nvSpPr>
          <p:cNvPr id="1746" name="Google Shape;1746;p107"/>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747" name="Google Shape;1747;p107"/>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None listed</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E-value too high</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748" name="Google Shape;1748;p107"/>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Y</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749" name="Google Shape;1749;p107"/>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Start: 5 @57926 has 16 MA's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a:t>
            </a:r>
            <a:r>
              <a:rPr b="1" i="0" lang="en" sz="1200" u="none" cap="none" strike="noStrike">
                <a:solidFill>
                  <a:schemeClr val="dk1"/>
                </a:solidFill>
                <a:latin typeface="Calibri"/>
                <a:ea typeface="Calibri"/>
                <a:cs typeface="Calibri"/>
                <a:sym typeface="Calibri"/>
              </a:rPr>
              <a:t>-</a:t>
            </a:r>
            <a:r>
              <a:rPr b="1" lang="en" sz="1200">
                <a:solidFill>
                  <a:schemeClr val="dk1"/>
                </a:solidFill>
                <a:latin typeface="Calibri"/>
                <a:ea typeface="Calibri"/>
                <a:cs typeface="Calibri"/>
                <a:sym typeface="Calibri"/>
              </a:rPr>
              <a:t>2.541,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Gap 112, Spacer 11</a:t>
            </a:r>
            <a:endParaRPr b="1" sz="1200">
              <a:solidFill>
                <a:schemeClr val="dk1"/>
              </a:solidFill>
              <a:latin typeface="Calibri"/>
              <a:ea typeface="Calibri"/>
              <a:cs typeface="Calibri"/>
              <a:sym typeface="Calibri"/>
            </a:endParaRPr>
          </a:p>
        </p:txBody>
      </p:sp>
      <p:sp>
        <p:nvSpPr>
          <p:cNvPr id="1750" name="Google Shape;1750;p107"/>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93</a:t>
            </a:r>
            <a:endParaRPr b="1" sz="1100"/>
          </a:p>
        </p:txBody>
      </p:sp>
      <p:sp>
        <p:nvSpPr>
          <p:cNvPr id="1751" name="Google Shape;1751;p107"/>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57926</a:t>
            </a:r>
            <a:endParaRPr sz="1100"/>
          </a:p>
        </p:txBody>
      </p:sp>
      <p:sp>
        <p:nvSpPr>
          <p:cNvPr id="1752" name="Google Shape;1752;p107"/>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57357</a:t>
            </a:r>
            <a:endParaRPr sz="1100"/>
          </a:p>
        </p:txBody>
      </p:sp>
      <p:sp>
        <p:nvSpPr>
          <p:cNvPr id="1753" name="Google Shape;1753;p107"/>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570</a:t>
            </a:r>
            <a:endParaRPr sz="1100"/>
          </a:p>
        </p:txBody>
      </p:sp>
      <p:sp>
        <p:nvSpPr>
          <p:cNvPr id="1754" name="Google Shape;1754;p107"/>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57926  Glimmer Score: 10.78</a:t>
            </a:r>
            <a:endParaRPr sz="1100"/>
          </a:p>
        </p:txBody>
      </p:sp>
      <p:sp>
        <p:nvSpPr>
          <p:cNvPr id="1755" name="Google Shape;1755;p107"/>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57926</a:t>
            </a:r>
            <a:endParaRPr sz="1100"/>
          </a:p>
        </p:txBody>
      </p:sp>
      <p:sp>
        <p:nvSpPr>
          <p:cNvPr id="1756" name="Google Shape;1756;p107"/>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a:t>
            </a:r>
            <a:r>
              <a:rPr b="0" i="0" lang="en" sz="1500" u="none" cap="none" strike="noStrike">
                <a:solidFill>
                  <a:schemeClr val="dk1"/>
                </a:solidFill>
                <a:latin typeface="Calibri"/>
                <a:ea typeface="Calibri"/>
                <a:cs typeface="Calibri"/>
                <a:sym typeface="Calibri"/>
              </a:rPr>
              <a:t> </a:t>
            </a:r>
            <a:endParaRPr sz="1100"/>
          </a:p>
        </p:txBody>
      </p:sp>
      <p:sp>
        <p:nvSpPr>
          <p:cNvPr id="1757" name="Google Shape;1757;p107"/>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758" name="Google Shape;1758;p107"/>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759" name="Google Shape;1759;p107"/>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3" name="Shape 1763"/>
        <p:cNvGrpSpPr/>
        <p:nvPr/>
      </p:nvGrpSpPr>
      <p:grpSpPr>
        <a:xfrm>
          <a:off x="0" y="0"/>
          <a:ext cx="0" cy="0"/>
          <a:chOff x="0" y="0"/>
          <a:chExt cx="0" cy="0"/>
        </a:xfrm>
      </p:grpSpPr>
      <p:sp>
        <p:nvSpPr>
          <p:cNvPr id="1764" name="Google Shape;1764;p108"/>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765" name="Google Shape;1765;p108"/>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None listed</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Not reliable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766" name="Google Shape;1766;p108"/>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Not really, very spiky</a:t>
            </a:r>
            <a:endParaRPr b="1" sz="1200"/>
          </a:p>
          <a:p>
            <a:pPr indent="-228600" lvl="1" marL="914400" rtl="0" algn="l">
              <a:lnSpc>
                <a:spcPct val="90000"/>
              </a:lnSpc>
              <a:spcBef>
                <a:spcPts val="800"/>
              </a:spcBef>
              <a:spcAft>
                <a:spcPts val="0"/>
              </a:spcAft>
              <a:buSzPts val="1200"/>
              <a:buNone/>
            </a:pPr>
            <a:r>
              <a:rPr b="1" lang="en" sz="1200"/>
              <a:t>I think there is decent coding potential -Scott</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a:t>
            </a:r>
            <a:endParaRPr b="1" sz="1200"/>
          </a:p>
          <a:p>
            <a:pPr indent="-254000" lvl="0" marL="254000" rtl="0" algn="l">
              <a:lnSpc>
                <a:spcPct val="90000"/>
              </a:lnSpc>
              <a:spcBef>
                <a:spcPts val="800"/>
              </a:spcBef>
              <a:spcAft>
                <a:spcPts val="0"/>
              </a:spcAft>
              <a:buSzPts val="1200"/>
              <a:buChar char="•"/>
            </a:pPr>
            <a:r>
              <a:rPr lang="en" sz="1200"/>
              <a:t>Direction: </a:t>
            </a:r>
            <a:r>
              <a:rPr b="1" lang="en" sz="1200"/>
              <a:t>Rev</a:t>
            </a:r>
            <a:endParaRPr b="1" sz="1200"/>
          </a:p>
        </p:txBody>
      </p:sp>
      <p:sp>
        <p:nvSpPr>
          <p:cNvPr id="1767" name="Google Shape;1767;p108"/>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Start: 4 @58212 has 17 MA's, no alts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a:t>
            </a:r>
            <a:r>
              <a:rPr b="1" lang="en" sz="1200">
                <a:solidFill>
                  <a:schemeClr val="dk1"/>
                </a:solidFill>
                <a:latin typeface="Calibri"/>
                <a:ea typeface="Calibri"/>
                <a:cs typeface="Calibri"/>
                <a:sym typeface="Calibri"/>
              </a:rPr>
              <a:t> Y; Hyperion, Grassboy, &amp; Mashley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NA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a:t>
            </a:r>
            <a:r>
              <a:rPr b="1" lang="en" sz="1200">
                <a:solidFill>
                  <a:schemeClr val="dk1"/>
                </a:solidFill>
                <a:latin typeface="Calibri"/>
                <a:ea typeface="Calibri"/>
                <a:cs typeface="Calibri"/>
                <a:sym typeface="Calibri"/>
              </a:rPr>
              <a:t>2.903</a:t>
            </a:r>
            <a:r>
              <a:rPr b="1" i="0" lang="en" sz="1200" u="none" cap="none" strike="noStrike">
                <a:solidFill>
                  <a:schemeClr val="dk1"/>
                </a:solidFill>
                <a:latin typeface="Calibri"/>
                <a:ea typeface="Calibri"/>
                <a:cs typeface="Calibri"/>
                <a:sym typeface="Calibri"/>
              </a:rPr>
              <a:t>,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a:t>
            </a:r>
            <a:r>
              <a:rPr b="0" i="0" lang="en" sz="1200" u="none" cap="none" strike="noStrike">
                <a:solidFill>
                  <a:schemeClr val="dk1"/>
                </a:solidFill>
                <a:latin typeface="Calibri"/>
                <a:ea typeface="Calibri"/>
                <a:cs typeface="Calibri"/>
                <a:sym typeface="Calibri"/>
              </a:rPr>
              <a:t>p</a:t>
            </a:r>
            <a:r>
              <a:rPr b="0" i="0" lang="en" sz="1200" u="none" cap="none" strike="noStrike">
                <a:solidFill>
                  <a:schemeClr val="dk1"/>
                </a:solidFill>
                <a:latin typeface="Calibri"/>
                <a:ea typeface="Calibri"/>
                <a:cs typeface="Calibri"/>
                <a:sym typeface="Calibri"/>
              </a:rPr>
              <a:t>,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4 overlap, 12 spacer</a:t>
            </a:r>
            <a:endParaRPr b="1" sz="1200">
              <a:solidFill>
                <a:schemeClr val="dk1"/>
              </a:solidFill>
              <a:latin typeface="Calibri"/>
              <a:ea typeface="Calibri"/>
              <a:cs typeface="Calibri"/>
              <a:sym typeface="Calibri"/>
            </a:endParaRPr>
          </a:p>
        </p:txBody>
      </p:sp>
      <p:sp>
        <p:nvSpPr>
          <p:cNvPr id="1768" name="Google Shape;1768;p108"/>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94</a:t>
            </a:r>
            <a:endParaRPr b="1" sz="1100"/>
          </a:p>
        </p:txBody>
      </p:sp>
      <p:sp>
        <p:nvSpPr>
          <p:cNvPr id="1769" name="Google Shape;1769;p108"/>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b="1" lang="en" sz="1500"/>
              <a:t>58212</a:t>
            </a:r>
            <a:endParaRPr b="1" sz="1500"/>
          </a:p>
        </p:txBody>
      </p:sp>
      <p:sp>
        <p:nvSpPr>
          <p:cNvPr id="1770" name="Google Shape;1770;p108"/>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b="1" lang="en" sz="1500"/>
              <a:t>58039</a:t>
            </a:r>
            <a:endParaRPr b="1" sz="1500"/>
          </a:p>
        </p:txBody>
      </p:sp>
      <p:sp>
        <p:nvSpPr>
          <p:cNvPr id="1771" name="Google Shape;1771;p108"/>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b="1" lang="en" sz="1500"/>
              <a:t>174</a:t>
            </a:r>
            <a:endParaRPr b="1" sz="1500"/>
          </a:p>
        </p:txBody>
      </p:sp>
      <p:sp>
        <p:nvSpPr>
          <p:cNvPr id="1772" name="Google Shape;1772;p108"/>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b="1" i="0" lang="en" sz="1500" u="none" cap="none" strike="noStrike">
                <a:solidFill>
                  <a:schemeClr val="dk1"/>
                </a:solidFill>
                <a:latin typeface="Calibri"/>
                <a:ea typeface="Calibri"/>
                <a:cs typeface="Calibri"/>
                <a:sym typeface="Calibri"/>
              </a:rPr>
              <a:t>58212 </a:t>
            </a:r>
            <a:r>
              <a:rPr b="0" i="0" lang="en" sz="1500" u="none" cap="none" strike="noStrike">
                <a:solidFill>
                  <a:schemeClr val="dk1"/>
                </a:solidFill>
                <a:latin typeface="Calibri"/>
                <a:ea typeface="Calibri"/>
                <a:cs typeface="Calibri"/>
                <a:sym typeface="Calibri"/>
              </a:rPr>
              <a:t>Glimmer Score: </a:t>
            </a:r>
            <a:r>
              <a:rPr b="1" i="0" lang="en" sz="1500" u="none" cap="none" strike="noStrike">
                <a:solidFill>
                  <a:schemeClr val="dk1"/>
                </a:solidFill>
                <a:latin typeface="Calibri"/>
                <a:ea typeface="Calibri"/>
                <a:cs typeface="Calibri"/>
                <a:sym typeface="Calibri"/>
              </a:rPr>
              <a:t>6.27</a:t>
            </a:r>
            <a:endParaRPr b="1" sz="1100"/>
          </a:p>
        </p:txBody>
      </p:sp>
      <p:sp>
        <p:nvSpPr>
          <p:cNvPr id="1773" name="Google Shape;1773;p108"/>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a:t>
            </a:r>
            <a:r>
              <a:rPr b="1" lang="en" sz="1500">
                <a:solidFill>
                  <a:schemeClr val="dk1"/>
                </a:solidFill>
                <a:latin typeface="Calibri"/>
                <a:ea typeface="Calibri"/>
                <a:cs typeface="Calibri"/>
                <a:sym typeface="Calibri"/>
              </a:rPr>
              <a:t>58212</a:t>
            </a:r>
            <a:endParaRPr b="1" sz="1100"/>
          </a:p>
        </p:txBody>
      </p:sp>
      <p:sp>
        <p:nvSpPr>
          <p:cNvPr id="1774" name="Google Shape;1774;p108"/>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Paige</a:t>
            </a:r>
            <a:r>
              <a:rPr b="1" i="0" lang="en" sz="1500" u="none" cap="none" strike="noStrike">
                <a:solidFill>
                  <a:schemeClr val="dk1"/>
                </a:solidFill>
                <a:latin typeface="Calibri"/>
                <a:ea typeface="Calibri"/>
                <a:cs typeface="Calibri"/>
                <a:sym typeface="Calibri"/>
              </a:rPr>
              <a:t> </a:t>
            </a:r>
            <a:endParaRPr b="1" sz="1100"/>
          </a:p>
        </p:txBody>
      </p:sp>
      <p:sp>
        <p:nvSpPr>
          <p:cNvPr id="1775" name="Google Shape;1775;p108"/>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r>
              <a:rPr b="0" i="0" lang="en" sz="1500" u="none" cap="none" strike="noStrike">
                <a:solidFill>
                  <a:schemeClr val="dk1"/>
                </a:solidFill>
                <a:latin typeface="Calibri"/>
                <a:ea typeface="Calibri"/>
                <a:cs typeface="Calibri"/>
                <a:sym typeface="Calibri"/>
              </a:rPr>
              <a:t> </a:t>
            </a:r>
            <a:endParaRPr sz="1100"/>
          </a:p>
        </p:txBody>
      </p:sp>
      <p:sp>
        <p:nvSpPr>
          <p:cNvPr id="1776" name="Google Shape;1776;p108"/>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777" name="Google Shape;1777;p108"/>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All GM coding capacity?</a:t>
            </a:r>
            <a:endParaRPr b="0" i="0" sz="14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400"/>
              <a:buFont typeface="Arial"/>
              <a:buNone/>
            </a:pPr>
            <a:r>
              <a:rPr lang="en">
                <a:solidFill>
                  <a:schemeClr val="dk1"/>
                </a:solidFill>
                <a:latin typeface="Calibri"/>
                <a:ea typeface="Calibri"/>
                <a:cs typeface="Calibri"/>
                <a:sym typeface="Calibri"/>
              </a:rPr>
              <a:t>Coding potential looked good to me. Good alignment in Blast, agreement from starterator, GeneMark, and Glimmer. I don’t see a reason to delete it at this time. -Scott</a:t>
            </a:r>
            <a:endParaRPr>
              <a:solidFill>
                <a:schemeClr val="dk1"/>
              </a:solidFill>
              <a:latin typeface="Calibri"/>
              <a:ea typeface="Calibri"/>
              <a:cs typeface="Calibri"/>
              <a:sym typeface="Calibri"/>
            </a:endParaRPr>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1" name="Shape 1781"/>
        <p:cNvGrpSpPr/>
        <p:nvPr/>
      </p:nvGrpSpPr>
      <p:grpSpPr>
        <a:xfrm>
          <a:off x="0" y="0"/>
          <a:ext cx="0" cy="0"/>
          <a:chOff x="0" y="0"/>
          <a:chExt cx="0" cy="0"/>
        </a:xfrm>
      </p:grpSpPr>
      <p:sp>
        <p:nvSpPr>
          <p:cNvPr id="1782" name="Google Shape;1782;p109"/>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783" name="Google Shape;1783;p109"/>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None listed</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a:t>
            </a: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784" name="Google Shape;1784;p109"/>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0" lvl="0" marL="457200" rtl="0" algn="l">
              <a:lnSpc>
                <a:spcPct val="90000"/>
              </a:lnSpc>
              <a:spcBef>
                <a:spcPts val="800"/>
              </a:spcBef>
              <a:spcAft>
                <a:spcPts val="0"/>
              </a:spcAft>
              <a:buNone/>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0" lvl="0" marL="685800" rtl="0" algn="l">
              <a:lnSpc>
                <a:spcPct val="90000"/>
              </a:lnSpc>
              <a:spcBef>
                <a:spcPts val="800"/>
              </a:spcBef>
              <a:spcAft>
                <a:spcPts val="0"/>
              </a:spcAft>
              <a:buNone/>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785" name="Google Shape;1785;p109"/>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Start: 16 @58436 has 21 MA's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a:t>
            </a:r>
            <a:r>
              <a:rPr b="1" lang="en" sz="1200">
                <a:solidFill>
                  <a:schemeClr val="dk1"/>
                </a:solidFill>
                <a:latin typeface="Calibri"/>
                <a:ea typeface="Calibri"/>
                <a:cs typeface="Calibri"/>
                <a:sym typeface="Calibri"/>
              </a:rPr>
              <a:t>2.505,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8, spacer 11</a:t>
            </a:r>
            <a:endParaRPr b="1" sz="1200">
              <a:solidFill>
                <a:schemeClr val="dk1"/>
              </a:solidFill>
              <a:latin typeface="Calibri"/>
              <a:ea typeface="Calibri"/>
              <a:cs typeface="Calibri"/>
              <a:sym typeface="Calibri"/>
            </a:endParaRPr>
          </a:p>
        </p:txBody>
      </p:sp>
      <p:sp>
        <p:nvSpPr>
          <p:cNvPr id="1786" name="Google Shape;1786;p109"/>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95</a:t>
            </a:r>
            <a:endParaRPr b="1" sz="1100"/>
          </a:p>
        </p:txBody>
      </p:sp>
      <p:sp>
        <p:nvSpPr>
          <p:cNvPr id="1787" name="Google Shape;1787;p109"/>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58436</a:t>
            </a:r>
            <a:endParaRPr sz="1100"/>
          </a:p>
        </p:txBody>
      </p:sp>
      <p:sp>
        <p:nvSpPr>
          <p:cNvPr id="1788" name="Google Shape;1788;p109"/>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58209</a:t>
            </a:r>
            <a:endParaRPr sz="1100"/>
          </a:p>
        </p:txBody>
      </p:sp>
      <p:sp>
        <p:nvSpPr>
          <p:cNvPr id="1789" name="Google Shape;1789;p109"/>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457200" lvl="0" marL="0" marR="0" rtl="0" algn="l">
              <a:lnSpc>
                <a:spcPct val="90000"/>
              </a:lnSpc>
              <a:spcBef>
                <a:spcPts val="800"/>
              </a:spcBef>
              <a:spcAft>
                <a:spcPts val="0"/>
              </a:spcAft>
              <a:buClr>
                <a:schemeClr val="dk1"/>
              </a:buClr>
              <a:buSzPts val="1500"/>
              <a:buFont typeface="Arial"/>
              <a:buNone/>
            </a:pPr>
            <a:r>
              <a:rPr lang="en" sz="1100"/>
              <a:t>228</a:t>
            </a:r>
            <a:endParaRPr sz="1100"/>
          </a:p>
        </p:txBody>
      </p:sp>
      <p:sp>
        <p:nvSpPr>
          <p:cNvPr id="1790" name="Google Shape;1790;p109"/>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58436  Glimmer Score: 10.51</a:t>
            </a:r>
            <a:endParaRPr sz="1100"/>
          </a:p>
        </p:txBody>
      </p:sp>
      <p:sp>
        <p:nvSpPr>
          <p:cNvPr id="1791" name="Google Shape;1791;p109"/>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58436</a:t>
            </a:r>
            <a:endParaRPr sz="1100"/>
          </a:p>
        </p:txBody>
      </p:sp>
      <p:sp>
        <p:nvSpPr>
          <p:cNvPr id="1792" name="Google Shape;1792;p109"/>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a:t>
            </a:r>
            <a:r>
              <a:rPr b="0" i="0" lang="en" sz="1500" u="none" cap="none" strike="noStrike">
                <a:solidFill>
                  <a:schemeClr val="dk1"/>
                </a:solidFill>
                <a:latin typeface="Calibri"/>
                <a:ea typeface="Calibri"/>
                <a:cs typeface="Calibri"/>
                <a:sym typeface="Calibri"/>
              </a:rPr>
              <a:t> </a:t>
            </a:r>
            <a:endParaRPr sz="1100"/>
          </a:p>
        </p:txBody>
      </p:sp>
      <p:sp>
        <p:nvSpPr>
          <p:cNvPr id="1793" name="Google Shape;1793;p109"/>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794" name="Google Shape;1794;p109"/>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795" name="Google Shape;1795;p109"/>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9" name="Shape 1799"/>
        <p:cNvGrpSpPr/>
        <p:nvPr/>
      </p:nvGrpSpPr>
      <p:grpSpPr>
        <a:xfrm>
          <a:off x="0" y="0"/>
          <a:ext cx="0" cy="0"/>
          <a:chOff x="0" y="0"/>
          <a:chExt cx="0" cy="0"/>
        </a:xfrm>
      </p:grpSpPr>
      <p:sp>
        <p:nvSpPr>
          <p:cNvPr id="1800" name="Google Shape;1800;p110"/>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801" name="Google Shape;1801;p110"/>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None listed</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 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Unreliab</a:t>
            </a:r>
            <a:r>
              <a:rPr b="1" lang="en" sz="1200">
                <a:solidFill>
                  <a:schemeClr val="dk1"/>
                </a:solidFill>
                <a:latin typeface="Calibri"/>
                <a:ea typeface="Calibri"/>
                <a:cs typeface="Calibri"/>
                <a:sym typeface="Calibri"/>
              </a:rPr>
              <a:t>le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802" name="Google Shape;1802;p110"/>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803" name="Google Shape;1803;p110"/>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15 @58593 has 20 MA's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 Y</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Not enough information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-2.505, 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46 gap, 11 spacer</a:t>
            </a:r>
            <a:endParaRPr b="1" sz="1200">
              <a:solidFill>
                <a:schemeClr val="dk1"/>
              </a:solidFill>
              <a:latin typeface="Calibri"/>
              <a:ea typeface="Calibri"/>
              <a:cs typeface="Calibri"/>
              <a:sym typeface="Calibri"/>
            </a:endParaRPr>
          </a:p>
        </p:txBody>
      </p:sp>
      <p:sp>
        <p:nvSpPr>
          <p:cNvPr id="1804" name="Google Shape;1804;p110"/>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96</a:t>
            </a:r>
            <a:endParaRPr b="1" sz="1100"/>
          </a:p>
        </p:txBody>
      </p:sp>
      <p:sp>
        <p:nvSpPr>
          <p:cNvPr id="1805" name="Google Shape;1805;p110"/>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58593</a:t>
            </a:r>
            <a:endParaRPr sz="1100"/>
          </a:p>
        </p:txBody>
      </p:sp>
      <p:sp>
        <p:nvSpPr>
          <p:cNvPr id="1806" name="Google Shape;1806;p110"/>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58429</a:t>
            </a:r>
            <a:endParaRPr sz="1100"/>
          </a:p>
        </p:txBody>
      </p:sp>
      <p:sp>
        <p:nvSpPr>
          <p:cNvPr id="1807" name="Google Shape;1807;p110"/>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165</a:t>
            </a:r>
            <a:endParaRPr sz="1100"/>
          </a:p>
        </p:txBody>
      </p:sp>
      <p:sp>
        <p:nvSpPr>
          <p:cNvPr id="1808" name="Google Shape;1808;p110"/>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58593 Glimmer Score: 13 </a:t>
            </a:r>
            <a:endParaRPr sz="1100"/>
          </a:p>
        </p:txBody>
      </p:sp>
      <p:sp>
        <p:nvSpPr>
          <p:cNvPr id="1809" name="Google Shape;1809;p110"/>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58593</a:t>
            </a:r>
            <a:endParaRPr sz="1100"/>
          </a:p>
        </p:txBody>
      </p:sp>
      <p:sp>
        <p:nvSpPr>
          <p:cNvPr id="1810" name="Google Shape;1810;p110"/>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a:t>
            </a:r>
            <a:endParaRPr sz="1500">
              <a:solidFill>
                <a:schemeClr val="dk1"/>
              </a:solidFill>
              <a:latin typeface="Calibri"/>
              <a:ea typeface="Calibri"/>
              <a:cs typeface="Calibri"/>
              <a:sym typeface="Calibri"/>
            </a:endParaRPr>
          </a:p>
        </p:txBody>
      </p:sp>
      <p:sp>
        <p:nvSpPr>
          <p:cNvPr id="1811" name="Google Shape;1811;p110"/>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Sariah</a:t>
            </a:r>
            <a:endParaRPr sz="1100"/>
          </a:p>
        </p:txBody>
      </p:sp>
      <p:sp>
        <p:nvSpPr>
          <p:cNvPr id="1812" name="Google Shape;1812;p110"/>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813" name="Google Shape;1813;p110"/>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r>
              <a:rPr lang="en">
                <a:solidFill>
                  <a:schemeClr val="dk1"/>
                </a:solidFill>
                <a:latin typeface="Calibri"/>
                <a:ea typeface="Calibri"/>
                <a:cs typeface="Calibri"/>
                <a:sym typeface="Calibri"/>
              </a:rPr>
              <a:t>Start site has the best SD score and much better gap than the LORF for this feature (Sariah)</a:t>
            </a:r>
            <a:endParaRPr sz="1100"/>
          </a:p>
        </p:txBody>
      </p:sp>
    </p:spTree>
  </p:cSld>
  <p:clrMapOvr>
    <a:masterClrMapping/>
  </p:clrMapOvr>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7" name="Shape 1817"/>
        <p:cNvGrpSpPr/>
        <p:nvPr/>
      </p:nvGrpSpPr>
      <p:grpSpPr>
        <a:xfrm>
          <a:off x="0" y="0"/>
          <a:ext cx="0" cy="0"/>
          <a:chOff x="0" y="0"/>
          <a:chExt cx="0" cy="0"/>
        </a:xfrm>
      </p:grpSpPr>
      <p:sp>
        <p:nvSpPr>
          <p:cNvPr id="1818" name="Google Shape;1818;p111"/>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Annotation</a:t>
            </a:r>
            <a:endParaRPr sz="2900"/>
          </a:p>
        </p:txBody>
      </p:sp>
      <p:sp>
        <p:nvSpPr>
          <p:cNvPr id="1819" name="Google Shape;1819;p111"/>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 None Liste</a:t>
            </a:r>
            <a:r>
              <a:rPr b="1" lang="en" sz="1200">
                <a:solidFill>
                  <a:schemeClr val="dk1"/>
                </a:solidFill>
                <a:latin typeface="Calibri"/>
                <a:ea typeface="Calibri"/>
                <a:cs typeface="Calibri"/>
                <a:sym typeface="Calibri"/>
              </a:rPr>
              <a:t>d</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 </a:t>
            </a: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820" name="Google Shape;1820;p111"/>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 Rev</a:t>
            </a:r>
            <a:endParaRPr b="1" sz="1200"/>
          </a:p>
        </p:txBody>
      </p:sp>
      <p:sp>
        <p:nvSpPr>
          <p:cNvPr id="1821" name="Google Shape;1821;p111"/>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6 @58963 has 29 MA's</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  Y</a:t>
            </a:r>
            <a:r>
              <a:rPr b="1" lang="en" sz="1200">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 -4.456</a:t>
            </a:r>
            <a:r>
              <a:rPr b="1" lang="en" sz="1200">
                <a:solidFill>
                  <a:schemeClr val="dk1"/>
                </a:solidFill>
                <a:latin typeface="Calibri"/>
                <a:ea typeface="Calibri"/>
                <a:cs typeface="Calibri"/>
                <a:sym typeface="Calibri"/>
              </a:rPr>
              <a:t>, 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Overlap 4, spacer 12</a:t>
            </a:r>
            <a:endParaRPr b="1" sz="1200">
              <a:solidFill>
                <a:schemeClr val="dk1"/>
              </a:solidFill>
              <a:latin typeface="Calibri"/>
              <a:ea typeface="Calibri"/>
              <a:cs typeface="Calibri"/>
              <a:sym typeface="Calibri"/>
            </a:endParaRPr>
          </a:p>
        </p:txBody>
      </p:sp>
      <p:sp>
        <p:nvSpPr>
          <p:cNvPr id="1822" name="Google Shape;1822;p111"/>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97</a:t>
            </a:r>
            <a:endParaRPr b="1" sz="1100"/>
          </a:p>
        </p:txBody>
      </p:sp>
      <p:sp>
        <p:nvSpPr>
          <p:cNvPr id="1823" name="Google Shape;1823;p111"/>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58963</a:t>
            </a:r>
            <a:endParaRPr sz="1100"/>
          </a:p>
        </p:txBody>
      </p:sp>
      <p:sp>
        <p:nvSpPr>
          <p:cNvPr id="1824" name="Google Shape;1824;p111"/>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58640</a:t>
            </a:r>
            <a:endParaRPr sz="1100"/>
          </a:p>
        </p:txBody>
      </p:sp>
      <p:sp>
        <p:nvSpPr>
          <p:cNvPr id="1825" name="Google Shape;1825;p111"/>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324</a:t>
            </a:r>
            <a:endParaRPr sz="1100"/>
          </a:p>
        </p:txBody>
      </p:sp>
      <p:sp>
        <p:nvSpPr>
          <p:cNvPr id="1826" name="Google Shape;1826;p111"/>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58963 Glimmer Score: 13.98</a:t>
            </a:r>
            <a:endParaRPr sz="1100"/>
          </a:p>
        </p:txBody>
      </p:sp>
      <p:sp>
        <p:nvSpPr>
          <p:cNvPr id="1827" name="Google Shape;1827;p111"/>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58963</a:t>
            </a:r>
            <a:endParaRPr sz="1100"/>
          </a:p>
        </p:txBody>
      </p:sp>
      <p:sp>
        <p:nvSpPr>
          <p:cNvPr id="1828" name="Google Shape;1828;p111"/>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a:t>
            </a:r>
            <a:endParaRPr sz="1500">
              <a:solidFill>
                <a:schemeClr val="dk1"/>
              </a:solidFill>
              <a:latin typeface="Calibri"/>
              <a:ea typeface="Calibri"/>
              <a:cs typeface="Calibri"/>
              <a:sym typeface="Calibri"/>
            </a:endParaRPr>
          </a:p>
        </p:txBody>
      </p:sp>
      <p:sp>
        <p:nvSpPr>
          <p:cNvPr id="1829" name="Google Shape;1829;p111"/>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1830" name="Google Shape;1830;p111"/>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831" name="Google Shape;1831;p111"/>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