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Play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zV0oCQv7I+ovuU+hzC9YcLBCZ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114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311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17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very first gels we ran: 10/22</a:t>
            </a:r>
            <a:endParaRPr/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12500" t="16559" r="26733" b="7421"/>
          <a:stretch/>
        </p:blipFill>
        <p:spPr>
          <a:xfrm>
            <a:off x="1362635" y="2214282"/>
            <a:ext cx="3648636" cy="364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4">
            <a:alphaModFix/>
          </a:blip>
          <a:srcRect l="26693" t="12867" r="18580" b="11110"/>
          <a:stretch/>
        </p:blipFill>
        <p:spPr>
          <a:xfrm>
            <a:off x="6329081" y="2214282"/>
            <a:ext cx="3285974" cy="36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2852566" y="1844950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7514212" y="1844950"/>
            <a:ext cx="6687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571907" y="2361750"/>
            <a:ext cx="339515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1   2   3   4   5   6   7  8   9  10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6719274" y="2398948"/>
            <a:ext cx="27943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6CA4C-057B-44F5-ACF9-699472EF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98" t="14111" r="25766" b="1"/>
          <a:stretch/>
        </p:blipFill>
        <p:spPr>
          <a:xfrm>
            <a:off x="1885420" y="1690688"/>
            <a:ext cx="3375383" cy="4668548"/>
          </a:xfrm>
          <a:prstGeom prst="rect">
            <a:avLst/>
          </a:prstGeom>
        </p:spPr>
      </p:pic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/>
              <a:t>Gel 1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5260803" y="180459"/>
            <a:ext cx="19019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Date: 11/17/25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2077822" y="1938014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54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4549F-1EEC-4B6C-A31C-05A5EBBE6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6" t="6410" r="20037" b="21613"/>
          <a:stretch/>
        </p:blipFill>
        <p:spPr>
          <a:xfrm>
            <a:off x="1911120" y="1875354"/>
            <a:ext cx="3734602" cy="3957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356B9-AB06-41D7-87EF-6398F1424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77" t="6410" r="21137" b="21613"/>
          <a:stretch/>
        </p:blipFill>
        <p:spPr>
          <a:xfrm>
            <a:off x="7598978" y="2283979"/>
            <a:ext cx="3658961" cy="3957887"/>
          </a:xfrm>
          <a:prstGeom prst="rect">
            <a:avLst/>
          </a:prstGeom>
        </p:spPr>
      </p:pic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/>
              <a:t>Gel 2 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5260803" y="180459"/>
            <a:ext cx="19019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Date: 11/17/25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2077822" y="1938014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7786446" y="5353008"/>
            <a:ext cx="3221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7786461" y="2283980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45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BD87-9B2D-9F7C-A249-58D5C3BA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Gel </a:t>
            </a:r>
            <a:r>
              <a:rPr lang="en-US" dirty="0">
                <a:highlight>
                  <a:srgbClr val="008080"/>
                </a:highlight>
              </a:rPr>
              <a:t>11/19/25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F5E4C-EBAA-9F53-16DE-F9990D330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70" t="8941" r="29281" b="21446"/>
          <a:stretch>
            <a:fillRect/>
          </a:stretch>
        </p:blipFill>
        <p:spPr>
          <a:xfrm>
            <a:off x="1978748" y="1873459"/>
            <a:ext cx="3248813" cy="4141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14E257-ECFB-EE13-3F0D-CAA3AD66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22" t="7049" r="28528" b="23339"/>
          <a:stretch>
            <a:fillRect/>
          </a:stretch>
        </p:blipFill>
        <p:spPr>
          <a:xfrm>
            <a:off x="7812245" y="2050375"/>
            <a:ext cx="3248813" cy="4141482"/>
          </a:xfrm>
          <a:prstGeom prst="rect">
            <a:avLst/>
          </a:prstGeom>
        </p:spPr>
      </p:pic>
      <p:sp>
        <p:nvSpPr>
          <p:cNvPr id="7" name="Google Shape;169;p9">
            <a:extLst>
              <a:ext uri="{FF2B5EF4-FFF2-40B4-BE49-F238E27FC236}">
                <a16:creationId xmlns:a16="http://schemas.microsoft.com/office/drawing/2014/main" id="{3B3373B1-ECBA-E952-A549-A74CDE764C80}"/>
              </a:ext>
            </a:extLst>
          </p:cNvPr>
          <p:cNvSpPr txBox="1"/>
          <p:nvPr/>
        </p:nvSpPr>
        <p:spPr>
          <a:xfrm>
            <a:off x="2077822" y="1938014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0;p9">
            <a:extLst>
              <a:ext uri="{FF2B5EF4-FFF2-40B4-BE49-F238E27FC236}">
                <a16:creationId xmlns:a16="http://schemas.microsoft.com/office/drawing/2014/main" id="{EF3EEDBF-AABC-D910-5CC0-9FE3DB37D6A2}"/>
              </a:ext>
            </a:extLst>
          </p:cNvPr>
          <p:cNvSpPr txBox="1"/>
          <p:nvPr/>
        </p:nvSpPr>
        <p:spPr>
          <a:xfrm>
            <a:off x="7786446" y="5353008"/>
            <a:ext cx="3221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1;p9">
            <a:extLst>
              <a:ext uri="{FF2B5EF4-FFF2-40B4-BE49-F238E27FC236}">
                <a16:creationId xmlns:a16="http://schemas.microsoft.com/office/drawing/2014/main" id="{C4E1363F-CB51-C01E-9449-DA31C0D0A41A}"/>
              </a:ext>
            </a:extLst>
          </p:cNvPr>
          <p:cNvSpPr txBox="1"/>
          <p:nvPr/>
        </p:nvSpPr>
        <p:spPr>
          <a:xfrm>
            <a:off x="7786461" y="2283980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08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D0E6ED-23A5-4F2F-A8F0-652F04ED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Gel 11/24/25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9BCC6-0155-441B-8996-2C809E1D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6" t="-233" r="21111" b="4044"/>
          <a:stretch/>
        </p:blipFill>
        <p:spPr>
          <a:xfrm>
            <a:off x="4500283" y="2004693"/>
            <a:ext cx="3058188" cy="3983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55E1D-3A01-4933-93CA-835A270CC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0" t="161" r="20987" b="4985"/>
          <a:stretch/>
        </p:blipFill>
        <p:spPr>
          <a:xfrm>
            <a:off x="904213" y="2059996"/>
            <a:ext cx="3058187" cy="39284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66FF25-AA9B-4804-AB37-C008C02A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68" t="-800" r="22110" b="4043"/>
          <a:stretch/>
        </p:blipFill>
        <p:spPr>
          <a:xfrm>
            <a:off x="7969624" y="1981200"/>
            <a:ext cx="3058187" cy="4007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D6C5AF-5A5A-41E6-BFC0-50348B2E32BF}"/>
              </a:ext>
            </a:extLst>
          </p:cNvPr>
          <p:cNvSpPr txBox="1"/>
          <p:nvPr/>
        </p:nvSpPr>
        <p:spPr>
          <a:xfrm rot="16200000">
            <a:off x="8015318" y="224386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7D29A-6376-46BB-96E5-EECBC5E7671F}"/>
              </a:ext>
            </a:extLst>
          </p:cNvPr>
          <p:cNvSpPr txBox="1"/>
          <p:nvPr/>
        </p:nvSpPr>
        <p:spPr>
          <a:xfrm rot="16200000">
            <a:off x="8263568" y="226179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6A9ED-5EB3-4E4C-8744-2BB73761AE39}"/>
              </a:ext>
            </a:extLst>
          </p:cNvPr>
          <p:cNvSpPr txBox="1"/>
          <p:nvPr/>
        </p:nvSpPr>
        <p:spPr>
          <a:xfrm rot="16200000">
            <a:off x="8549430" y="2293554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Gabe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75715-938B-43AB-A9A2-2ADD3E98625D}"/>
              </a:ext>
            </a:extLst>
          </p:cNvPr>
          <p:cNvSpPr txBox="1"/>
          <p:nvPr/>
        </p:nvSpPr>
        <p:spPr>
          <a:xfrm rot="16200000">
            <a:off x="8717530" y="2213404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Paulina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A58D5-1178-40D7-A9F8-ECDE7036C448}"/>
              </a:ext>
            </a:extLst>
          </p:cNvPr>
          <p:cNvSpPr txBox="1"/>
          <p:nvPr/>
        </p:nvSpPr>
        <p:spPr>
          <a:xfrm rot="16200000">
            <a:off x="8982172" y="2213403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Ladder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4E89C-E6A2-4678-82C8-3085765BBE87}"/>
              </a:ext>
            </a:extLst>
          </p:cNvPr>
          <p:cNvSpPr txBox="1"/>
          <p:nvPr/>
        </p:nvSpPr>
        <p:spPr>
          <a:xfrm rot="16200000">
            <a:off x="9311427" y="230724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Gabe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87FBA-211D-4679-9EB0-383F13F815D6}"/>
              </a:ext>
            </a:extLst>
          </p:cNvPr>
          <p:cNvSpPr txBox="1"/>
          <p:nvPr/>
        </p:nvSpPr>
        <p:spPr>
          <a:xfrm rot="16200000">
            <a:off x="9503431" y="222709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Paulina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1D185-564E-4F86-B4D8-A39C41A356FD}"/>
              </a:ext>
            </a:extLst>
          </p:cNvPr>
          <p:cNvSpPr txBox="1"/>
          <p:nvPr/>
        </p:nvSpPr>
        <p:spPr>
          <a:xfrm rot="16200000">
            <a:off x="9778777" y="224539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Marley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60157C-F17A-4C51-A315-FA9354C53CC4}"/>
              </a:ext>
            </a:extLst>
          </p:cNvPr>
          <p:cNvSpPr txBox="1"/>
          <p:nvPr/>
        </p:nvSpPr>
        <p:spPr>
          <a:xfrm rot="16200000">
            <a:off x="10033003" y="226332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EC1B2B-58FA-4263-89A8-A586F4BEF11F}"/>
              </a:ext>
            </a:extLst>
          </p:cNvPr>
          <p:cNvSpPr txBox="1"/>
          <p:nvPr/>
        </p:nvSpPr>
        <p:spPr>
          <a:xfrm>
            <a:off x="8352907" y="2654674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DNA only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BDEB7F-ED77-4BA0-984C-5EEBACBEDB4A}"/>
              </a:ext>
            </a:extLst>
          </p:cNvPr>
          <p:cNvCxnSpPr>
            <a:cxnSpLocks/>
          </p:cNvCxnSpPr>
          <p:nvPr/>
        </p:nvCxnSpPr>
        <p:spPr>
          <a:xfrm>
            <a:off x="8218534" y="2888651"/>
            <a:ext cx="984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2F913C-88EB-4200-B2EB-9470B947EF59}"/>
              </a:ext>
            </a:extLst>
          </p:cNvPr>
          <p:cNvSpPr txBox="1"/>
          <p:nvPr/>
        </p:nvSpPr>
        <p:spPr>
          <a:xfrm>
            <a:off x="9558052" y="2650412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HaeIII</a:t>
            </a:r>
            <a:r>
              <a:rPr lang="en-US" sz="1050" dirty="0">
                <a:solidFill>
                  <a:schemeClr val="bg1"/>
                </a:solidFill>
              </a:rPr>
              <a:t> digest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6EE40-D55D-4253-87BE-48E1BB7726DB}"/>
              </a:ext>
            </a:extLst>
          </p:cNvPr>
          <p:cNvCxnSpPr>
            <a:cxnSpLocks/>
          </p:cNvCxnSpPr>
          <p:nvPr/>
        </p:nvCxnSpPr>
        <p:spPr>
          <a:xfrm>
            <a:off x="9498717" y="2868021"/>
            <a:ext cx="984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F66CC13-7CFC-4F65-8AB2-DE7B1932AD10}"/>
              </a:ext>
            </a:extLst>
          </p:cNvPr>
          <p:cNvSpPr txBox="1"/>
          <p:nvPr/>
        </p:nvSpPr>
        <p:spPr>
          <a:xfrm rot="16200000">
            <a:off x="4548788" y="216571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Marley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9931A-C2EA-4973-809E-917993D93ECC}"/>
              </a:ext>
            </a:extLst>
          </p:cNvPr>
          <p:cNvSpPr txBox="1"/>
          <p:nvPr/>
        </p:nvSpPr>
        <p:spPr>
          <a:xfrm rot="16200000">
            <a:off x="4797038" y="218364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Nancy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18814-5A62-4D74-BC09-515AE8DC4801}"/>
              </a:ext>
            </a:extLst>
          </p:cNvPr>
          <p:cNvSpPr txBox="1"/>
          <p:nvPr/>
        </p:nvSpPr>
        <p:spPr>
          <a:xfrm rot="16200000">
            <a:off x="5082900" y="221541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Gabe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F4BD42-63E2-4187-BCD4-8AF6B6211F5A}"/>
              </a:ext>
            </a:extLst>
          </p:cNvPr>
          <p:cNvSpPr txBox="1"/>
          <p:nvPr/>
        </p:nvSpPr>
        <p:spPr>
          <a:xfrm rot="16200000">
            <a:off x="5251000" y="213526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Paulina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65D775-3D54-43FE-A62E-49108B2C47FD}"/>
              </a:ext>
            </a:extLst>
          </p:cNvPr>
          <p:cNvSpPr txBox="1"/>
          <p:nvPr/>
        </p:nvSpPr>
        <p:spPr>
          <a:xfrm rot="16200000">
            <a:off x="5515642" y="213526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Ladder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B4C233-DA66-415C-A5E0-DE076A43A54B}"/>
              </a:ext>
            </a:extLst>
          </p:cNvPr>
          <p:cNvSpPr txBox="1"/>
          <p:nvPr/>
        </p:nvSpPr>
        <p:spPr>
          <a:xfrm rot="16200000">
            <a:off x="5844897" y="222909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Gabe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1D1CAE-0C26-401E-9838-F83DDEE7CB9F}"/>
              </a:ext>
            </a:extLst>
          </p:cNvPr>
          <p:cNvSpPr txBox="1"/>
          <p:nvPr/>
        </p:nvSpPr>
        <p:spPr>
          <a:xfrm rot="16200000">
            <a:off x="6036901" y="2148947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Paulina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041E6F-C6C8-411F-9673-68C11ADD88AF}"/>
              </a:ext>
            </a:extLst>
          </p:cNvPr>
          <p:cNvSpPr txBox="1"/>
          <p:nvPr/>
        </p:nvSpPr>
        <p:spPr>
          <a:xfrm rot="16200000">
            <a:off x="6312247" y="216724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Marley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52224F-795B-4328-9DA3-430BC8A69AC5}"/>
              </a:ext>
            </a:extLst>
          </p:cNvPr>
          <p:cNvSpPr txBox="1"/>
          <p:nvPr/>
        </p:nvSpPr>
        <p:spPr>
          <a:xfrm rot="16200000">
            <a:off x="6566473" y="218517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Nancy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99617E-31FD-4B4D-93F0-53367FBD13D9}"/>
              </a:ext>
            </a:extLst>
          </p:cNvPr>
          <p:cNvSpPr txBox="1"/>
          <p:nvPr/>
        </p:nvSpPr>
        <p:spPr>
          <a:xfrm>
            <a:off x="4886377" y="2576531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DNA only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A8F18-6A15-4E46-A7CD-130E27525800}"/>
              </a:ext>
            </a:extLst>
          </p:cNvPr>
          <p:cNvCxnSpPr>
            <a:cxnSpLocks/>
          </p:cNvCxnSpPr>
          <p:nvPr/>
        </p:nvCxnSpPr>
        <p:spPr>
          <a:xfrm>
            <a:off x="4752004" y="2810508"/>
            <a:ext cx="984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80058EC-5A5E-4E7D-9CC2-C419D541C6D9}"/>
              </a:ext>
            </a:extLst>
          </p:cNvPr>
          <p:cNvSpPr txBox="1"/>
          <p:nvPr/>
        </p:nvSpPr>
        <p:spPr>
          <a:xfrm>
            <a:off x="6114154" y="2576531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HaeIII</a:t>
            </a:r>
            <a:r>
              <a:rPr lang="en-US" sz="1050" dirty="0">
                <a:solidFill>
                  <a:schemeClr val="bg1"/>
                </a:solidFill>
              </a:rPr>
              <a:t> digest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AB814A-1658-422E-B7AD-C29738E69CA1}"/>
              </a:ext>
            </a:extLst>
          </p:cNvPr>
          <p:cNvCxnSpPr>
            <a:cxnSpLocks/>
          </p:cNvCxnSpPr>
          <p:nvPr/>
        </p:nvCxnSpPr>
        <p:spPr>
          <a:xfrm>
            <a:off x="5979781" y="2810508"/>
            <a:ext cx="984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DCA2BCD-CA9C-448E-9F45-6D9C9DC3D21E}"/>
              </a:ext>
            </a:extLst>
          </p:cNvPr>
          <p:cNvSpPr txBox="1"/>
          <p:nvPr/>
        </p:nvSpPr>
        <p:spPr>
          <a:xfrm rot="16200000">
            <a:off x="891385" y="226384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Marley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6BA2F9-2BB3-412C-AA67-45151E8E08DC}"/>
              </a:ext>
            </a:extLst>
          </p:cNvPr>
          <p:cNvSpPr txBox="1"/>
          <p:nvPr/>
        </p:nvSpPr>
        <p:spPr>
          <a:xfrm rot="16200000">
            <a:off x="1139635" y="228177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Nancy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6F0058-4B85-4C89-92FB-C57C2C291BDC}"/>
              </a:ext>
            </a:extLst>
          </p:cNvPr>
          <p:cNvSpPr txBox="1"/>
          <p:nvPr/>
        </p:nvSpPr>
        <p:spPr>
          <a:xfrm rot="16200000">
            <a:off x="1425497" y="231354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Gabe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A27288-09B6-4388-BB40-D734CD6538B1}"/>
              </a:ext>
            </a:extLst>
          </p:cNvPr>
          <p:cNvSpPr txBox="1"/>
          <p:nvPr/>
        </p:nvSpPr>
        <p:spPr>
          <a:xfrm rot="16200000">
            <a:off x="1593597" y="223339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Paulina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7884E3-9A35-4C69-889F-1A04F9377527}"/>
              </a:ext>
            </a:extLst>
          </p:cNvPr>
          <p:cNvSpPr txBox="1"/>
          <p:nvPr/>
        </p:nvSpPr>
        <p:spPr>
          <a:xfrm rot="16200000">
            <a:off x="1858239" y="223339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Ladder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E7DEDA-59E0-468A-B1E9-712E7F46AAD5}"/>
              </a:ext>
            </a:extLst>
          </p:cNvPr>
          <p:cNvSpPr txBox="1"/>
          <p:nvPr/>
        </p:nvSpPr>
        <p:spPr>
          <a:xfrm rot="16200000">
            <a:off x="2187494" y="232722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Gabe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C6B3BA-D103-4E49-B5C7-D48773D17E8C}"/>
              </a:ext>
            </a:extLst>
          </p:cNvPr>
          <p:cNvSpPr txBox="1"/>
          <p:nvPr/>
        </p:nvSpPr>
        <p:spPr>
          <a:xfrm rot="16200000">
            <a:off x="2379498" y="2247077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Paulina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5C3F09-A345-46D4-96DB-EA806B933101}"/>
              </a:ext>
            </a:extLst>
          </p:cNvPr>
          <p:cNvSpPr txBox="1"/>
          <p:nvPr/>
        </p:nvSpPr>
        <p:spPr>
          <a:xfrm rot="16200000">
            <a:off x="2654844" y="226537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Marley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6450C0-0B09-4D36-B410-C9D1B90FE3A3}"/>
              </a:ext>
            </a:extLst>
          </p:cNvPr>
          <p:cNvSpPr txBox="1"/>
          <p:nvPr/>
        </p:nvSpPr>
        <p:spPr>
          <a:xfrm rot="16200000">
            <a:off x="2909070" y="228330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Nancy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8788B6-F861-4A03-89F4-A5668735D720}"/>
              </a:ext>
            </a:extLst>
          </p:cNvPr>
          <p:cNvSpPr txBox="1"/>
          <p:nvPr/>
        </p:nvSpPr>
        <p:spPr>
          <a:xfrm>
            <a:off x="1228974" y="2674661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DNA only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DE3BC0-F2E1-4D67-99FF-A8DFE5CE3093}"/>
              </a:ext>
            </a:extLst>
          </p:cNvPr>
          <p:cNvCxnSpPr>
            <a:cxnSpLocks/>
          </p:cNvCxnSpPr>
          <p:nvPr/>
        </p:nvCxnSpPr>
        <p:spPr>
          <a:xfrm>
            <a:off x="1094601" y="2908638"/>
            <a:ext cx="984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E7E5023-E9EC-4362-B2E6-FE99C461172E}"/>
              </a:ext>
            </a:extLst>
          </p:cNvPr>
          <p:cNvSpPr txBox="1"/>
          <p:nvPr/>
        </p:nvSpPr>
        <p:spPr>
          <a:xfrm>
            <a:off x="2434119" y="2670399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HaeIII</a:t>
            </a:r>
            <a:r>
              <a:rPr lang="en-US" sz="1050" dirty="0">
                <a:solidFill>
                  <a:schemeClr val="bg1"/>
                </a:solidFill>
              </a:rPr>
              <a:t> digest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8D90253-18B2-42A2-86B3-A441731C7C71}"/>
              </a:ext>
            </a:extLst>
          </p:cNvPr>
          <p:cNvCxnSpPr>
            <a:cxnSpLocks/>
          </p:cNvCxnSpPr>
          <p:nvPr/>
        </p:nvCxnSpPr>
        <p:spPr>
          <a:xfrm>
            <a:off x="2374784" y="2888008"/>
            <a:ext cx="984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26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1 (DNA loaded at the start of class)</a:t>
            </a:r>
            <a:endParaRPr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l="29076" t="32154" r="25486" b="3771"/>
          <a:stretch/>
        </p:blipFill>
        <p:spPr>
          <a:xfrm>
            <a:off x="1715675" y="2230244"/>
            <a:ext cx="3629211" cy="409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30133" t="31583" r="24428" b="1923"/>
          <a:stretch/>
        </p:blipFill>
        <p:spPr>
          <a:xfrm>
            <a:off x="6694714" y="2151752"/>
            <a:ext cx="3629211" cy="42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6847115" y="2306444"/>
            <a:ext cx="31694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1     2   3    4   5     6    7    8    9   10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945551" y="2282954"/>
            <a:ext cx="31694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1     2   3    4   5     6    7    8    9   10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260803" y="1367222"/>
            <a:ext cx="1670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Date: 10/29/25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091091" y="5754165"/>
            <a:ext cx="2925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2 (Restriction Digest)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l="23795" t="18565" r="15341" b="1956"/>
          <a:stretch/>
        </p:blipFill>
        <p:spPr>
          <a:xfrm>
            <a:off x="6858001" y="2157641"/>
            <a:ext cx="3614688" cy="37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l="23372" t="20812" r="15765" b="-2146"/>
          <a:stretch/>
        </p:blipFill>
        <p:spPr>
          <a:xfrm>
            <a:off x="2471058" y="2242456"/>
            <a:ext cx="3614688" cy="386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7080616" y="2198911"/>
            <a:ext cx="32159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1    2    3    4    5    6    7    8    9   10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740208" y="2198911"/>
            <a:ext cx="31694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1     2   3    4   5     6    7    8    9   10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260803" y="1349532"/>
            <a:ext cx="1670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Date: 10/29/25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7202604" y="5482022"/>
            <a:ext cx="2925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3 (Restriction Digest)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l="9784" t="6700" r="17901" b="-273"/>
          <a:stretch/>
        </p:blipFill>
        <p:spPr>
          <a:xfrm>
            <a:off x="7413416" y="2285999"/>
            <a:ext cx="3443744" cy="356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l="8612" t="6701" r="13029" b="3214"/>
          <a:stretch/>
        </p:blipFill>
        <p:spPr>
          <a:xfrm>
            <a:off x="1983354" y="2286000"/>
            <a:ext cx="3731645" cy="3432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7641215" y="2285999"/>
            <a:ext cx="32159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1    2    3    4    5    6    7    8    9   10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2191451" y="2285999"/>
            <a:ext cx="31694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1     2   3    4   5     6    7    8    9   10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260803" y="1321357"/>
            <a:ext cx="1670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Date: 10/29/25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7786446" y="5353008"/>
            <a:ext cx="2925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1 (DNA loaded at the start of class)</a:t>
            </a: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5260803" y="180459"/>
            <a:ext cx="1505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Date: 11/5/25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l="24295" t="9598" r="23633" b="13099"/>
          <a:stretch/>
        </p:blipFill>
        <p:spPr>
          <a:xfrm>
            <a:off x="7595971" y="2091335"/>
            <a:ext cx="3385794" cy="401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l="23260" t="11966" r="21862" b="10735"/>
          <a:stretch/>
        </p:blipFill>
        <p:spPr>
          <a:xfrm>
            <a:off x="1936376" y="2286000"/>
            <a:ext cx="3567953" cy="4017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7722648" y="2351300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1    2    3  4  5    6   7  8  910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058275" y="2432000"/>
            <a:ext cx="387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1    2    3   4   5    6    7  8   9   10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7786446" y="5353008"/>
            <a:ext cx="2925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2 (Restriction digest)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5260803" y="180459"/>
            <a:ext cx="1505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Date: 11/5/25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l="21240" t="15150" r="24022" b="6355"/>
          <a:stretch/>
        </p:blipFill>
        <p:spPr>
          <a:xfrm>
            <a:off x="1488451" y="1875353"/>
            <a:ext cx="3657289" cy="419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l="19769" t="15151" r="25493" b="6356"/>
          <a:stretch/>
        </p:blipFill>
        <p:spPr>
          <a:xfrm>
            <a:off x="6687983" y="1875354"/>
            <a:ext cx="3657288" cy="4195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7049778" y="2064463"/>
            <a:ext cx="412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1    2   3   4   5   6  7   8   9   10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7116091" y="5146820"/>
            <a:ext cx="2925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1764145" y="2064450"/>
            <a:ext cx="46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1    2   3   4   5   6   7   8  9   10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l="22155" t="8007" r="28418" b="24659"/>
          <a:stretch/>
        </p:blipFill>
        <p:spPr>
          <a:xfrm>
            <a:off x="7490300" y="2133619"/>
            <a:ext cx="3517772" cy="383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l="21558" t="12143" r="29014" b="20522"/>
          <a:stretch/>
        </p:blipFill>
        <p:spPr>
          <a:xfrm>
            <a:off x="1878981" y="2133618"/>
            <a:ext cx="3517772" cy="383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1 (DNA loaded at the start of class)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5260803" y="180459"/>
            <a:ext cx="19019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Date: 11/10/25</a:t>
            </a:r>
            <a:endParaRPr sz="1400" b="0" i="0" u="none" strike="noStrike" cap="non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2046291" y="2107505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7786446" y="5353008"/>
            <a:ext cx="3221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786461" y="2283980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l="25183" t="10007" r="19466" b="11502"/>
          <a:stretch/>
        </p:blipFill>
        <p:spPr>
          <a:xfrm>
            <a:off x="1824630" y="2056574"/>
            <a:ext cx="3592162" cy="40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4">
            <a:alphaModFix/>
          </a:blip>
          <a:srcRect l="25183" t="6647" r="19466" b="14862"/>
          <a:stretch/>
        </p:blipFill>
        <p:spPr>
          <a:xfrm>
            <a:off x="6481124" y="1984940"/>
            <a:ext cx="3592162" cy="40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2 (Restriction Digest)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5260803" y="180459"/>
            <a:ext cx="19019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Date: 11/10/25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046291" y="2107505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629999" y="5066137"/>
            <a:ext cx="3221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718601" y="2189934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l="28073" t="6165" r="15715" b="10732"/>
          <a:stretch/>
        </p:blipFill>
        <p:spPr>
          <a:xfrm>
            <a:off x="1635995" y="1759978"/>
            <a:ext cx="3792108" cy="448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 l="28073" t="6165" r="15715" b="10732"/>
          <a:stretch/>
        </p:blipFill>
        <p:spPr>
          <a:xfrm>
            <a:off x="7407774" y="2008094"/>
            <a:ext cx="3792108" cy="448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Gel 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5260803" y="180459"/>
            <a:ext cx="19019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Date: 11/12/25</a:t>
            </a:r>
            <a:endParaRPr sz="1400" b="0" i="0" u="none" strike="noStrike" cap="none">
              <a:solidFill>
                <a:srgbClr val="000000"/>
              </a:solidFill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2046291" y="2107505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7786446" y="5353008"/>
            <a:ext cx="3221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Same gel, very overexposed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7786461" y="2283980"/>
            <a:ext cx="35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1   2   3  4   5   6   7  8   9  10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427</Words>
  <Application>Microsoft Office PowerPoint</Application>
  <PresentationFormat>Widescreen</PresentationFormat>
  <Paragraphs>92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Play</vt:lpstr>
      <vt:lpstr>Office Theme</vt:lpstr>
      <vt:lpstr>The very first gels we ran: 10/22</vt:lpstr>
      <vt:lpstr>Gel 1 (DNA loaded at the start of class)</vt:lpstr>
      <vt:lpstr>Gel 2 (Restriction Digest)</vt:lpstr>
      <vt:lpstr>Gel 3 (Restriction Digest)</vt:lpstr>
      <vt:lpstr>Gel 1 (DNA loaded at the start of class)</vt:lpstr>
      <vt:lpstr>Gel 2 (Restriction digest)</vt:lpstr>
      <vt:lpstr>Gel 1 (DNA loaded at the start of class)</vt:lpstr>
      <vt:lpstr>Gel 2 (Restriction Digest)</vt:lpstr>
      <vt:lpstr>Gel </vt:lpstr>
      <vt:lpstr>Gel 1</vt:lpstr>
      <vt:lpstr>Gel 2 </vt:lpstr>
      <vt:lpstr>Gel 11/19/25</vt:lpstr>
      <vt:lpstr>Gel 11/24/25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very first gels we ran: 10/22</dc:title>
  <dc:creator>Lavering, Emily D</dc:creator>
  <cp:lastModifiedBy>Lavering, Emily</cp:lastModifiedBy>
  <cp:revision>7</cp:revision>
  <dcterms:created xsi:type="dcterms:W3CDTF">2025-10-31T01:10:01Z</dcterms:created>
  <dcterms:modified xsi:type="dcterms:W3CDTF">2025-11-25T20:09:08Z</dcterms:modified>
</cp:coreProperties>
</file>